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530" r:id="rId5"/>
    <p:sldId id="531" r:id="rId6"/>
    <p:sldId id="548" r:id="rId7"/>
    <p:sldId id="534" r:id="rId8"/>
    <p:sldId id="547" r:id="rId9"/>
    <p:sldId id="540" r:id="rId10"/>
    <p:sldId id="554" r:id="rId11"/>
    <p:sldId id="553" r:id="rId12"/>
    <p:sldId id="552" r:id="rId13"/>
    <p:sldId id="551" r:id="rId14"/>
    <p:sldId id="550" r:id="rId15"/>
    <p:sldId id="549" r:id="rId16"/>
    <p:sldId id="556" r:id="rId17"/>
    <p:sldId id="557" r:id="rId18"/>
    <p:sldId id="543" r:id="rId19"/>
    <p:sldId id="54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26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422"/>
  </p:normalViewPr>
  <p:slideViewPr>
    <p:cSldViewPr snapToGrid="0">
      <p:cViewPr varScale="1">
        <p:scale>
          <a:sx n="89" d="100"/>
          <a:sy n="89" d="100"/>
        </p:scale>
        <p:origin x="90" y="285"/>
      </p:cViewPr>
      <p:guideLst>
        <p:guide orient="horz" pos="2160"/>
        <p:guide orient="horz" pos="22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Operation Analytics and Investigating Metric Spike</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dirty="0"/>
              <a:t>Operation Analytics and Investigating Metric Spike</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dirty="0"/>
              <a:t>Operation Analytics and Investigating Metric Spike</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dirty="0"/>
              <a:t>Operation Analytics and Investigating Metric Spike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Operation Analytics and Investigating Metric Spike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dirty="0"/>
              <a:t>Operation Analytics and Investigating Metric Spike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dirty="0"/>
              <a:t>Operation Analytics and Investigating Metric Spike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dirty="0"/>
              <a:t>Operation Analytics and Investigating Metric Spike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dirty="0"/>
              <a:t>Operation Analytics and Investigating Metric Spike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dirty="0"/>
              <a:t>Operation Analytics and Investigating Metric Spike</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dirty="0"/>
              <a:t>Operation Analytics and Investigating Metric Spike</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Operation Analytics and Investigating Metric Spike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dirty="0"/>
              <a:t>Operation Analytics and Investigating Metric Spike</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270060" y="392924"/>
            <a:ext cx="11651877" cy="2210696"/>
          </a:xfrm>
        </p:spPr>
        <p:txBody>
          <a:bodyPr/>
          <a:lstStyle/>
          <a:p>
            <a:r>
              <a:rPr lang="en-US" sz="6000" b="1" i="0" dirty="0">
                <a:effectLst/>
                <a:latin typeface="Manrope"/>
              </a:rPr>
              <a:t>Operation Analytics and Investigating Metric Spike</a:t>
            </a:r>
            <a:endParaRPr lang="en-US" sz="6000"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1559859" y="6235133"/>
            <a:ext cx="7068312" cy="758952"/>
          </a:xfrm>
        </p:spPr>
        <p:txBody>
          <a:bodyPr/>
          <a:lstStyle/>
          <a:p>
            <a:r>
              <a:rPr lang="en-US" dirty="0"/>
              <a:t>By: Abhishek Kumar</a:t>
            </a:r>
          </a:p>
          <a:p>
            <a:endParaRPr lang="en-US" dirty="0"/>
          </a:p>
        </p:txBody>
      </p:sp>
      <p:pic>
        <p:nvPicPr>
          <p:cNvPr id="7" name="Picture 6">
            <a:extLst>
              <a:ext uri="{FF2B5EF4-FFF2-40B4-BE49-F238E27FC236}">
                <a16:creationId xmlns:a16="http://schemas.microsoft.com/office/drawing/2014/main" id="{072371ED-2B0D-2FD2-8221-F845BF3F64D8}"/>
              </a:ext>
            </a:extLst>
          </p:cNvPr>
          <p:cNvPicPr>
            <a:picLocks noChangeAspect="1"/>
          </p:cNvPicPr>
          <p:nvPr/>
        </p:nvPicPr>
        <p:blipFill>
          <a:blip r:embed="rId2"/>
          <a:stretch>
            <a:fillRect/>
          </a:stretch>
        </p:blipFill>
        <p:spPr>
          <a:xfrm>
            <a:off x="2088905" y="2962879"/>
            <a:ext cx="8014189" cy="2789333"/>
          </a:xfrm>
          <a:prstGeom prst="rect">
            <a:avLst/>
          </a:prstGeom>
        </p:spPr>
      </p:pic>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543632" y="0"/>
            <a:ext cx="8878824" cy="1069848"/>
          </a:xfrm>
        </p:spPr>
        <p:txBody>
          <a:bodyPr/>
          <a:lstStyle/>
          <a:p>
            <a:r>
              <a:rPr lang="en-US" dirty="0"/>
              <a:t>INSIGHTS</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p:txBody>
          <a:bodyPr/>
          <a:lstStyle/>
          <a:p>
            <a:r>
              <a:rPr lang="en-US" dirty="0"/>
              <a:t>Operation Analytics and Investigating Metric Spike</a:t>
            </a:r>
          </a:p>
        </p:txBody>
      </p:sp>
      <p:sp>
        <p:nvSpPr>
          <p:cNvPr id="4" name="TextBox 3">
            <a:extLst>
              <a:ext uri="{FF2B5EF4-FFF2-40B4-BE49-F238E27FC236}">
                <a16:creationId xmlns:a16="http://schemas.microsoft.com/office/drawing/2014/main" id="{78721806-9DDA-98A5-C1EB-F7B531A24F06}"/>
              </a:ext>
            </a:extLst>
          </p:cNvPr>
          <p:cNvSpPr txBox="1"/>
          <p:nvPr/>
        </p:nvSpPr>
        <p:spPr>
          <a:xfrm>
            <a:off x="791225" y="2246913"/>
            <a:ext cx="6093724" cy="2914131"/>
          </a:xfrm>
          <a:prstGeom prst="rect">
            <a:avLst/>
          </a:prstGeom>
          <a:noFill/>
          <a:ln>
            <a:solidFill>
              <a:schemeClr val="bg1"/>
            </a:solidFill>
          </a:ln>
        </p:spPr>
        <p:txBody>
          <a:bodyPr wrap="square">
            <a:spAutoFit/>
          </a:bodyPr>
          <a:lstStyle/>
          <a:p>
            <a:r>
              <a:rPr lang="en-US" b="1" dirty="0">
                <a:solidFill>
                  <a:schemeClr val="bg1"/>
                </a:solidFill>
              </a:rPr>
              <a:t>User Engagement: </a:t>
            </a:r>
            <a:r>
              <a:rPr lang="en-US" sz="1600" dirty="0">
                <a:solidFill>
                  <a:schemeClr val="bg1"/>
                </a:solidFill>
              </a:rPr>
              <a:t>To measure the activeness of a user. Measuring if the user finds quality in a product/</a:t>
            </a:r>
            <a:r>
              <a:rPr lang="en-US" sz="1600" dirty="0" err="1">
                <a:solidFill>
                  <a:schemeClr val="bg1"/>
                </a:solidFill>
              </a:rPr>
              <a:t>service.Your</a:t>
            </a:r>
            <a:r>
              <a:rPr lang="en-US" sz="1600" dirty="0">
                <a:solidFill>
                  <a:schemeClr val="bg1"/>
                </a:solidFill>
              </a:rPr>
              <a:t> task: Calculate the weekly user engagement?</a:t>
            </a:r>
          </a:p>
          <a:p>
            <a:endParaRPr lang="en-US" b="1" dirty="0">
              <a:solidFill>
                <a:schemeClr val="bg1"/>
              </a:solidFill>
            </a:endParaRPr>
          </a:p>
          <a:p>
            <a:pPr>
              <a:lnSpc>
                <a:spcPct val="107000"/>
              </a:lnSpc>
              <a:spcAft>
                <a:spcPts val="800"/>
              </a:spcAft>
            </a:pP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SELECT </a:t>
            </a:r>
            <a:r>
              <a:rPr lang="en-IN" sz="1200" b="1" kern="100" dirty="0" err="1">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Concat</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("week-", </a:t>
            </a:r>
            <a:r>
              <a:rPr lang="en-IN" sz="1200" b="1"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Week</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a:t>
            </a:r>
            <a:r>
              <a:rPr lang="en-IN" sz="1200" kern="100" dirty="0" err="1">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occurred_at</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200" kern="100" dirty="0">
                <a:solidFill>
                  <a:schemeClr val="bg1"/>
                </a:solidFill>
                <a:latin typeface="Courier New" panose="02070309020205020404" pitchFamily="49" charset="0"/>
                <a:ea typeface="Calibri" panose="020F0502020204030204" pitchFamily="34" charset="0"/>
                <a:cs typeface="Times New Roman" panose="02020603050405020304" pitchFamily="18" charset="0"/>
              </a:rPr>
              <a:t>” ”</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 </a:t>
            </a:r>
            <a:r>
              <a:rPr lang="en-IN" sz="1200" i="1"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Year</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a:t>
            </a:r>
            <a:r>
              <a:rPr lang="en-IN" sz="1200" kern="100" dirty="0" err="1">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occurred_at</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 AS</a:t>
            </a:r>
            <a:b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"week number",</a:t>
            </a:r>
            <a:b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200" i="1"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Count</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a:t>
            </a:r>
            <a:r>
              <a:rPr lang="en-IN" sz="1200" kern="100" dirty="0" err="1">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user_id</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  AS</a:t>
            </a:r>
            <a:b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"count of weekly engagement"</a:t>
            </a:r>
            <a:b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FROM   </a:t>
            </a:r>
            <a:r>
              <a:rPr lang="en-IN" sz="1200" kern="100" dirty="0" err="1">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events_table</a:t>
            </a:r>
            <a:b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WHERE  </a:t>
            </a:r>
            <a:r>
              <a:rPr lang="en-IN" sz="1200" kern="100" dirty="0" err="1">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event_type</a:t>
            </a: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 = "engagement"</a:t>
            </a:r>
            <a:b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GROUP  BY 1</a:t>
            </a:r>
            <a:br>
              <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lang="en-IN" sz="1200" kern="100" dirty="0">
                <a:solidFill>
                  <a:schemeClr val="bg1"/>
                </a:solidFill>
                <a:effectLst/>
                <a:latin typeface="Courier New" panose="02070309020205020404" pitchFamily="49" charset="0"/>
                <a:ea typeface="Calibri" panose="020F0502020204030204" pitchFamily="34" charset="0"/>
                <a:cs typeface="Times New Roman" panose="02020603050405020304" pitchFamily="18" charset="0"/>
              </a:rPr>
              <a:t>ORDER  BY 1; </a:t>
            </a:r>
            <a:endParaRPr lang="en-IN"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785FDA7-40FB-28A3-A773-92D980DDD2F7}"/>
              </a:ext>
            </a:extLst>
          </p:cNvPr>
          <p:cNvPicPr>
            <a:picLocks noChangeAspect="1"/>
          </p:cNvPicPr>
          <p:nvPr/>
        </p:nvPicPr>
        <p:blipFill rotWithShape="1">
          <a:blip r:embed="rId2"/>
          <a:srcRect l="12426" t="34772" r="69559" b="22875"/>
          <a:stretch/>
        </p:blipFill>
        <p:spPr>
          <a:xfrm>
            <a:off x="7723094" y="1316377"/>
            <a:ext cx="3555789" cy="4702348"/>
          </a:xfrm>
          <a:prstGeom prst="rect">
            <a:avLst/>
          </a:prstGeom>
        </p:spPr>
      </p:pic>
      <p:sp>
        <p:nvSpPr>
          <p:cNvPr id="6" name="TextBox 5">
            <a:extLst>
              <a:ext uri="{FF2B5EF4-FFF2-40B4-BE49-F238E27FC236}">
                <a16:creationId xmlns:a16="http://schemas.microsoft.com/office/drawing/2014/main" id="{7142DD28-AC46-F5D3-E978-B18091CD99E8}"/>
              </a:ext>
            </a:extLst>
          </p:cNvPr>
          <p:cNvSpPr txBox="1"/>
          <p:nvPr/>
        </p:nvSpPr>
        <p:spPr>
          <a:xfrm>
            <a:off x="788053" y="1316377"/>
            <a:ext cx="4198116" cy="369332"/>
          </a:xfrm>
          <a:prstGeom prst="rect">
            <a:avLst/>
          </a:prstGeom>
          <a:noFill/>
          <a:ln>
            <a:solidFill>
              <a:schemeClr val="bg1"/>
            </a:solidFill>
          </a:ln>
        </p:spPr>
        <p:txBody>
          <a:bodyPr wrap="square">
            <a:spAutoFit/>
          </a:bodyPr>
          <a:lstStyle/>
          <a:p>
            <a:r>
              <a:rPr lang="en-US" b="1" dirty="0">
                <a:solidFill>
                  <a:schemeClr val="bg1"/>
                </a:solidFill>
              </a:rPr>
              <a:t>Case Study 2 (Investigating Metric Spike) </a:t>
            </a:r>
            <a:endParaRPr lang="en-IN" dirty="0"/>
          </a:p>
        </p:txBody>
      </p:sp>
    </p:spTree>
    <p:extLst>
      <p:ext uri="{BB962C8B-B14F-4D97-AF65-F5344CB8AC3E}">
        <p14:creationId xmlns:p14="http://schemas.microsoft.com/office/powerpoint/2010/main" val="2470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543632" y="0"/>
            <a:ext cx="8878824" cy="1069848"/>
          </a:xfrm>
        </p:spPr>
        <p:txBody>
          <a:bodyPr/>
          <a:lstStyle/>
          <a:p>
            <a:r>
              <a:rPr lang="en-US" dirty="0"/>
              <a:t>INSIGHTS</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p:txBody>
          <a:bodyPr/>
          <a:lstStyle/>
          <a:p>
            <a:r>
              <a:rPr lang="en-US" dirty="0"/>
              <a:t>Operation Analytics and Investigating Metric Spike</a:t>
            </a:r>
          </a:p>
        </p:txBody>
      </p:sp>
      <p:pic>
        <p:nvPicPr>
          <p:cNvPr id="3" name="Picture 2">
            <a:extLst>
              <a:ext uri="{FF2B5EF4-FFF2-40B4-BE49-F238E27FC236}">
                <a16:creationId xmlns:a16="http://schemas.microsoft.com/office/drawing/2014/main" id="{9D2BC11C-C981-BD45-AA12-46E6C1771894}"/>
              </a:ext>
            </a:extLst>
          </p:cNvPr>
          <p:cNvPicPr>
            <a:picLocks noChangeAspect="1"/>
          </p:cNvPicPr>
          <p:nvPr/>
        </p:nvPicPr>
        <p:blipFill rotWithShape="1">
          <a:blip r:embed="rId2"/>
          <a:srcRect l="12721" t="35294" r="68750" b="20130"/>
          <a:stretch/>
        </p:blipFill>
        <p:spPr>
          <a:xfrm>
            <a:off x="8160297" y="1382794"/>
            <a:ext cx="3514798" cy="4756136"/>
          </a:xfrm>
          <a:prstGeom prst="rect">
            <a:avLst/>
          </a:prstGeom>
        </p:spPr>
      </p:pic>
      <p:sp>
        <p:nvSpPr>
          <p:cNvPr id="5" name="TextBox 4">
            <a:extLst>
              <a:ext uri="{FF2B5EF4-FFF2-40B4-BE49-F238E27FC236}">
                <a16:creationId xmlns:a16="http://schemas.microsoft.com/office/drawing/2014/main" id="{AD4AEB03-0409-EC98-8542-4FAA21D86826}"/>
              </a:ext>
            </a:extLst>
          </p:cNvPr>
          <p:cNvSpPr txBox="1"/>
          <p:nvPr/>
        </p:nvSpPr>
        <p:spPr>
          <a:xfrm>
            <a:off x="850391" y="1382794"/>
            <a:ext cx="6599279" cy="3477875"/>
          </a:xfrm>
          <a:prstGeom prst="rect">
            <a:avLst/>
          </a:prstGeom>
          <a:noFill/>
          <a:ln>
            <a:solidFill>
              <a:schemeClr val="bg1"/>
            </a:solidFill>
          </a:ln>
        </p:spPr>
        <p:txBody>
          <a:bodyPr wrap="square">
            <a:spAutoFit/>
          </a:bodyPr>
          <a:lstStyle/>
          <a:p>
            <a:r>
              <a:rPr lang="en-US" b="1" dirty="0">
                <a:solidFill>
                  <a:schemeClr val="bg1"/>
                </a:solidFill>
              </a:rPr>
              <a:t>User Growth: </a:t>
            </a:r>
            <a:r>
              <a:rPr lang="en-US" sz="1600" dirty="0">
                <a:solidFill>
                  <a:schemeClr val="bg1"/>
                </a:solidFill>
              </a:rPr>
              <a:t>Amount of users growing over time for a </a:t>
            </a:r>
            <a:r>
              <a:rPr lang="en-US" sz="1600" dirty="0" err="1">
                <a:solidFill>
                  <a:schemeClr val="bg1"/>
                </a:solidFill>
              </a:rPr>
              <a:t>product.Your</a:t>
            </a:r>
            <a:r>
              <a:rPr lang="en-US" sz="1600" dirty="0">
                <a:solidFill>
                  <a:schemeClr val="bg1"/>
                </a:solidFill>
              </a:rPr>
              <a:t> task: Calculate the user growth for product?</a:t>
            </a:r>
          </a:p>
          <a:p>
            <a:endParaRPr lang="en-US" b="1" dirty="0">
              <a:solidFill>
                <a:schemeClr val="bg1"/>
              </a:solidFill>
              <a:latin typeface="Courier New" panose="02070309020205020404" pitchFamily="49" charset="0"/>
            </a:endParaRPr>
          </a:p>
          <a:p>
            <a:r>
              <a:rPr lang="en-US" sz="1200" b="0" i="0" dirty="0">
                <a:solidFill>
                  <a:schemeClr val="bg1"/>
                </a:solidFill>
                <a:effectLst/>
                <a:latin typeface="Courier New" panose="02070309020205020404" pitchFamily="49" charset="0"/>
              </a:rPr>
              <a:t>WITH </a:t>
            </a:r>
            <a:r>
              <a:rPr lang="en-US" sz="1200" b="0" i="0" dirty="0" err="1">
                <a:solidFill>
                  <a:schemeClr val="bg1"/>
                </a:solidFill>
                <a:effectLst/>
                <a:latin typeface="Courier New" panose="02070309020205020404" pitchFamily="49" charset="0"/>
              </a:rPr>
              <a:t>new_active_users</a:t>
            </a:r>
            <a:br>
              <a:rPr lang="en-US" sz="1200" dirty="0">
                <a:solidFill>
                  <a:schemeClr val="bg1"/>
                </a:solidFill>
              </a:rPr>
            </a:br>
            <a:r>
              <a:rPr lang="en-US" sz="1200" b="0" i="0" dirty="0">
                <a:solidFill>
                  <a:schemeClr val="bg1"/>
                </a:solidFill>
                <a:effectLst/>
                <a:latin typeface="Courier New" panose="02070309020205020404" pitchFamily="49" charset="0"/>
              </a:rPr>
              <a:t>     AS (SELECT </a:t>
            </a:r>
            <a:r>
              <a:rPr lang="en-US" sz="1200" b="1" i="0" dirty="0" err="1">
                <a:solidFill>
                  <a:schemeClr val="bg1"/>
                </a:solidFill>
                <a:effectLst/>
                <a:latin typeface="Courier New" panose="02070309020205020404" pitchFamily="49" charset="0"/>
              </a:rPr>
              <a:t>Date_format</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activated_at</a:t>
            </a:r>
            <a:r>
              <a:rPr lang="en-US" sz="1200" b="0" i="0" dirty="0">
                <a:solidFill>
                  <a:schemeClr val="bg1"/>
                </a:solidFill>
                <a:effectLst/>
                <a:latin typeface="Courier New" panose="02070309020205020404" pitchFamily="49" charset="0"/>
              </a:rPr>
              <a:t>, "%m %y") AS "Months",</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1"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user_id</a:t>
            </a:r>
            <a:r>
              <a:rPr lang="en-US" sz="1200" b="0" i="0" dirty="0">
                <a:solidFill>
                  <a:schemeClr val="bg1"/>
                </a:solidFill>
                <a:effectLst/>
                <a:latin typeface="Courier New" panose="02070309020205020404" pitchFamily="49" charset="0"/>
              </a:rPr>
              <a:t>)                     AS "</a:t>
            </a:r>
            <a:r>
              <a:rPr lang="en-US" sz="1200" b="0" i="0" dirty="0" err="1">
                <a:solidFill>
                  <a:schemeClr val="bg1"/>
                </a:solidFill>
                <a:effectLst/>
                <a:latin typeface="Courier New" panose="02070309020205020404" pitchFamily="49" charset="0"/>
              </a:rPr>
              <a:t>New_users</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FROM   users</a:t>
            </a:r>
            <a:br>
              <a:rPr lang="en-US" sz="1200" dirty="0">
                <a:solidFill>
                  <a:schemeClr val="bg1"/>
                </a:solidFill>
              </a:rPr>
            </a:br>
            <a:r>
              <a:rPr lang="en-US" sz="1200" b="0" i="0" dirty="0">
                <a:solidFill>
                  <a:schemeClr val="bg1"/>
                </a:solidFill>
                <a:effectLst/>
                <a:latin typeface="Courier New" panose="02070309020205020404" pitchFamily="49" charset="0"/>
              </a:rPr>
              <a:t>         WHERE  state = "active"</a:t>
            </a:r>
            <a:br>
              <a:rPr lang="en-US" sz="1200" dirty="0">
                <a:solidFill>
                  <a:schemeClr val="bg1"/>
                </a:solidFill>
              </a:rPr>
            </a:br>
            <a:r>
              <a:rPr lang="en-US" sz="1200" b="0" i="0" dirty="0">
                <a:solidFill>
                  <a:schemeClr val="bg1"/>
                </a:solidFill>
                <a:effectLst/>
                <a:latin typeface="Courier New" panose="02070309020205020404" pitchFamily="49" charset="0"/>
              </a:rPr>
              <a:t>         GROUP  BY 1)</a:t>
            </a:r>
            <a:br>
              <a:rPr lang="en-US" sz="1200" dirty="0">
                <a:solidFill>
                  <a:schemeClr val="bg1"/>
                </a:solidFill>
              </a:rPr>
            </a:br>
            <a:r>
              <a:rPr lang="en-US" sz="1200" b="0" i="0" dirty="0">
                <a:solidFill>
                  <a:schemeClr val="bg1"/>
                </a:solidFill>
                <a:effectLst/>
                <a:latin typeface="Courier New" panose="02070309020205020404" pitchFamily="49" charset="0"/>
              </a:rPr>
              <a:t>SELECT *,</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1" dirty="0">
                <a:solidFill>
                  <a:schemeClr val="bg1"/>
                </a:solidFill>
                <a:effectLst/>
                <a:latin typeface="Courier New" panose="02070309020205020404" pitchFamily="49" charset="0"/>
              </a:rPr>
              <a:t>Round</a:t>
            </a:r>
            <a:r>
              <a:rPr lang="en-US" sz="1200" b="0" i="0" dirty="0">
                <a:solidFill>
                  <a:schemeClr val="bg1"/>
                </a:solidFill>
                <a:effectLst/>
                <a:latin typeface="Courier New" panose="02070309020205020404" pitchFamily="49" charset="0"/>
              </a:rPr>
              <a:t>(( </a:t>
            </a:r>
            <a:r>
              <a:rPr lang="en-US" sz="1200" b="0" i="0" dirty="0" err="1">
                <a:solidFill>
                  <a:schemeClr val="bg1"/>
                </a:solidFill>
                <a:effectLst/>
                <a:latin typeface="Courier New" panose="02070309020205020404" pitchFamily="49" charset="0"/>
              </a:rPr>
              <a:t>new_users</a:t>
            </a:r>
            <a:r>
              <a:rPr lang="en-US" sz="1200" b="0" i="0" dirty="0">
                <a:solidFill>
                  <a:schemeClr val="bg1"/>
                </a:solidFill>
                <a:effectLst/>
                <a:latin typeface="Courier New" panose="02070309020205020404" pitchFamily="49" charset="0"/>
              </a:rPr>
              <a:t> / </a:t>
            </a:r>
            <a:r>
              <a:rPr lang="en-US" sz="1200" b="1" i="0" dirty="0">
                <a:solidFill>
                  <a:schemeClr val="bg1"/>
                </a:solidFill>
                <a:effectLst/>
                <a:latin typeface="Courier New" panose="02070309020205020404" pitchFamily="49" charset="0"/>
              </a:rPr>
              <a:t>Lag</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new_users</a:t>
            </a:r>
            <a:r>
              <a:rPr lang="en-US" sz="1200" b="0" i="0" dirty="0">
                <a:solidFill>
                  <a:schemeClr val="bg1"/>
                </a:solidFill>
                <a:effectLst/>
                <a:latin typeface="Courier New" panose="02070309020205020404" pitchFamily="49" charset="0"/>
              </a:rPr>
              <a:t>, 1, 160)</a:t>
            </a:r>
            <a:br>
              <a:rPr lang="en-US" sz="1200" dirty="0">
                <a:solidFill>
                  <a:schemeClr val="bg1"/>
                </a:solidFill>
              </a:rPr>
            </a:br>
            <a:r>
              <a:rPr lang="en-US" sz="1200" b="0" i="0" dirty="0">
                <a:solidFill>
                  <a:schemeClr val="bg1"/>
                </a:solidFill>
                <a:effectLst/>
                <a:latin typeface="Courier New" panose="02070309020205020404" pitchFamily="49" charset="0"/>
              </a:rPr>
              <a:t>                             OVER(ORDER BY "months") - 1 ) * 100, 2)</a:t>
            </a:r>
          </a:p>
          <a:p>
            <a:r>
              <a:rPr lang="en-US" sz="1200" dirty="0">
                <a:solidFill>
                  <a:schemeClr val="bg1"/>
                </a:solidFill>
                <a:latin typeface="Courier New" panose="02070309020205020404" pitchFamily="49" charset="0"/>
              </a:rPr>
              <a:t>  </a:t>
            </a:r>
            <a:r>
              <a:rPr lang="en-US" sz="1200" b="0" i="0" dirty="0">
                <a:solidFill>
                  <a:schemeClr val="bg1"/>
                </a:solidFill>
                <a:effectLst/>
                <a:latin typeface="Courier New" panose="02070309020205020404" pitchFamily="49" charset="0"/>
              </a:rPr>
              <a:t>                           AS "% growth rate"</a:t>
            </a:r>
            <a:br>
              <a:rPr lang="en-US" sz="1200" dirty="0">
                <a:solidFill>
                  <a:schemeClr val="bg1"/>
                </a:solidFill>
              </a:rPr>
            </a:br>
            <a:r>
              <a:rPr lang="en-US" sz="1200" b="0" i="0" dirty="0">
                <a:solidFill>
                  <a:schemeClr val="bg1"/>
                </a:solidFill>
                <a:effectLst/>
                <a:latin typeface="Courier New" panose="02070309020205020404" pitchFamily="49" charset="0"/>
              </a:rPr>
              <a:t>FROM   </a:t>
            </a:r>
            <a:r>
              <a:rPr lang="en-US" sz="1200" b="0" i="0" dirty="0" err="1">
                <a:solidFill>
                  <a:schemeClr val="bg1"/>
                </a:solidFill>
                <a:effectLst/>
                <a:latin typeface="Courier New" panose="02070309020205020404" pitchFamily="49" charset="0"/>
              </a:rPr>
              <a:t>new_active_users</a:t>
            </a:r>
            <a:endParaRPr lang="en-IN" sz="1200" dirty="0">
              <a:solidFill>
                <a:schemeClr val="bg1"/>
              </a:solidFill>
              <a:latin typeface="Courier New" panose="02070309020205020404" pitchFamily="49" charset="0"/>
            </a:endParaRPr>
          </a:p>
          <a:p>
            <a:endParaRPr lang="en-IN" b="1" dirty="0">
              <a:solidFill>
                <a:schemeClr val="bg1"/>
              </a:solidFill>
              <a:latin typeface="Courier New" panose="02070309020205020404" pitchFamily="49" charset="0"/>
            </a:endParaRPr>
          </a:p>
          <a:p>
            <a:endParaRPr lang="en-US" b="1" dirty="0">
              <a:solidFill>
                <a:schemeClr val="bg1"/>
              </a:solidFill>
            </a:endParaRPr>
          </a:p>
        </p:txBody>
      </p:sp>
    </p:spTree>
    <p:extLst>
      <p:ext uri="{BB962C8B-B14F-4D97-AF65-F5344CB8AC3E}">
        <p14:creationId xmlns:p14="http://schemas.microsoft.com/office/powerpoint/2010/main" val="3865495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543632" y="0"/>
            <a:ext cx="8878824" cy="1069848"/>
          </a:xfrm>
        </p:spPr>
        <p:txBody>
          <a:bodyPr/>
          <a:lstStyle/>
          <a:p>
            <a:r>
              <a:rPr lang="en-US" dirty="0"/>
              <a:t>INSIGHTS</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12</a:t>
            </a:fld>
            <a:endParaRPr lang="en-US" dirty="0"/>
          </a:p>
        </p:txBody>
      </p:sp>
      <p:pic>
        <p:nvPicPr>
          <p:cNvPr id="3" name="Picture 2">
            <a:extLst>
              <a:ext uri="{FF2B5EF4-FFF2-40B4-BE49-F238E27FC236}">
                <a16:creationId xmlns:a16="http://schemas.microsoft.com/office/drawing/2014/main" id="{40C1A2AC-B1A2-BD59-021E-05744F59C245}"/>
              </a:ext>
            </a:extLst>
          </p:cNvPr>
          <p:cNvPicPr>
            <a:picLocks noChangeAspect="1"/>
          </p:cNvPicPr>
          <p:nvPr/>
        </p:nvPicPr>
        <p:blipFill rotWithShape="1">
          <a:blip r:embed="rId2"/>
          <a:srcRect l="12574" t="35163" r="71691" b="24314"/>
          <a:stretch/>
        </p:blipFill>
        <p:spPr>
          <a:xfrm>
            <a:off x="8810514" y="1307365"/>
            <a:ext cx="2982875" cy="4320988"/>
          </a:xfrm>
          <a:prstGeom prst="rect">
            <a:avLst/>
          </a:prstGeom>
        </p:spPr>
      </p:pic>
      <p:sp>
        <p:nvSpPr>
          <p:cNvPr id="5" name="TextBox 4">
            <a:extLst>
              <a:ext uri="{FF2B5EF4-FFF2-40B4-BE49-F238E27FC236}">
                <a16:creationId xmlns:a16="http://schemas.microsoft.com/office/drawing/2014/main" id="{A9B01226-B74D-17F8-C3A9-5D5398C2D52D}"/>
              </a:ext>
            </a:extLst>
          </p:cNvPr>
          <p:cNvSpPr txBox="1"/>
          <p:nvPr/>
        </p:nvSpPr>
        <p:spPr>
          <a:xfrm>
            <a:off x="546757" y="1026818"/>
            <a:ext cx="8021708" cy="5124480"/>
          </a:xfrm>
          <a:prstGeom prst="rect">
            <a:avLst/>
          </a:prstGeom>
          <a:noFill/>
          <a:ln>
            <a:solidFill>
              <a:schemeClr val="bg1"/>
            </a:solidFill>
          </a:ln>
        </p:spPr>
        <p:txBody>
          <a:bodyPr wrap="square">
            <a:spAutoFit/>
          </a:bodyPr>
          <a:lstStyle/>
          <a:p>
            <a:r>
              <a:rPr lang="en-US" b="1" dirty="0">
                <a:solidFill>
                  <a:schemeClr val="bg1"/>
                </a:solidFill>
              </a:rPr>
              <a:t>Weekly Retention: </a:t>
            </a:r>
            <a:r>
              <a:rPr lang="en-US" sz="1600" dirty="0">
                <a:solidFill>
                  <a:schemeClr val="bg1"/>
                </a:solidFill>
              </a:rPr>
              <a:t>Users getting retained weekly after signing-up for a </a:t>
            </a:r>
            <a:r>
              <a:rPr lang="en-US" sz="1600" dirty="0" err="1">
                <a:solidFill>
                  <a:schemeClr val="bg1"/>
                </a:solidFill>
              </a:rPr>
              <a:t>product.Your</a:t>
            </a:r>
            <a:r>
              <a:rPr lang="en-US" sz="1600" dirty="0">
                <a:solidFill>
                  <a:schemeClr val="bg1"/>
                </a:solidFill>
              </a:rPr>
              <a:t> task: Calculate the weekly retention of users-sign up cohort?</a:t>
            </a:r>
          </a:p>
          <a:p>
            <a:endParaRPr lang="en-US" b="1" dirty="0">
              <a:solidFill>
                <a:schemeClr val="bg1"/>
              </a:solidFill>
              <a:latin typeface="Courier New" panose="02070309020205020404" pitchFamily="49" charset="0"/>
            </a:endParaRPr>
          </a:p>
          <a:p>
            <a:r>
              <a:rPr lang="en-US" sz="1050" b="0" i="0" dirty="0">
                <a:solidFill>
                  <a:schemeClr val="bg1"/>
                </a:solidFill>
                <a:effectLst/>
                <a:latin typeface="Courier New" panose="02070309020205020404" pitchFamily="49" charset="0"/>
              </a:rPr>
              <a:t>WITH </a:t>
            </a:r>
            <a:r>
              <a:rPr lang="en-US" sz="1050" b="0" i="0" dirty="0" err="1">
                <a:solidFill>
                  <a:schemeClr val="bg1"/>
                </a:solidFill>
                <a:effectLst/>
                <a:latin typeface="Courier New" panose="02070309020205020404" pitchFamily="49" charset="0"/>
              </a:rPr>
              <a:t>signup_users</a:t>
            </a:r>
            <a:br>
              <a:rPr lang="en-US" sz="1050" dirty="0">
                <a:solidFill>
                  <a:schemeClr val="bg1"/>
                </a:solidFill>
              </a:rPr>
            </a:br>
            <a:r>
              <a:rPr lang="en-US" sz="1050" b="0" i="0" dirty="0">
                <a:solidFill>
                  <a:schemeClr val="bg1"/>
                </a:solidFill>
                <a:effectLst/>
                <a:latin typeface="Courier New" panose="02070309020205020404" pitchFamily="49" charset="0"/>
              </a:rPr>
              <a:t>     AS (SELECT </a:t>
            </a:r>
            <a:r>
              <a:rPr lang="en-US" sz="1050" b="0" i="0" dirty="0" err="1">
                <a:solidFill>
                  <a:schemeClr val="bg1"/>
                </a:solidFill>
                <a:effectLst/>
                <a:latin typeface="Courier New" panose="02070309020205020404" pitchFamily="49" charset="0"/>
              </a:rPr>
              <a:t>user_id</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1" i="0" dirty="0">
                <a:solidFill>
                  <a:schemeClr val="bg1"/>
                </a:solidFill>
                <a:effectLst/>
                <a:latin typeface="Courier New" panose="02070309020205020404" pitchFamily="49" charset="0"/>
              </a:rPr>
              <a:t>Week</a:t>
            </a:r>
            <a:r>
              <a:rPr lang="en-US" sz="1050" b="0" i="0" dirty="0">
                <a:solidFill>
                  <a:schemeClr val="bg1"/>
                </a:solidFill>
                <a:effectLst/>
                <a:latin typeface="Courier New" panose="02070309020205020404" pitchFamily="49" charset="0"/>
              </a:rPr>
              <a:t>(</a:t>
            </a:r>
            <a:r>
              <a:rPr lang="en-US" sz="1050" b="0" i="0" dirty="0" err="1">
                <a:solidFill>
                  <a:schemeClr val="bg1"/>
                </a:solidFill>
                <a:effectLst/>
                <a:latin typeface="Courier New" panose="02070309020205020404" pitchFamily="49" charset="0"/>
              </a:rPr>
              <a:t>occurred_at</a:t>
            </a:r>
            <a:r>
              <a:rPr lang="en-US" sz="1050" b="0" i="0" dirty="0">
                <a:solidFill>
                  <a:schemeClr val="bg1"/>
                </a:solidFill>
                <a:effectLst/>
                <a:latin typeface="Courier New" panose="02070309020205020404" pitchFamily="49" charset="0"/>
              </a:rPr>
              <a:t>) AS "</a:t>
            </a:r>
            <a:r>
              <a:rPr lang="en-US" sz="1050" b="0" i="0" dirty="0" err="1">
                <a:solidFill>
                  <a:schemeClr val="bg1"/>
                </a:solidFill>
                <a:effectLst/>
                <a:latin typeface="Courier New" panose="02070309020205020404" pitchFamily="49" charset="0"/>
              </a:rPr>
              <a:t>sign_up_week</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FROM   </a:t>
            </a:r>
            <a:r>
              <a:rPr lang="en-US" sz="1050" b="0" i="0" dirty="0" err="1">
                <a:solidFill>
                  <a:schemeClr val="bg1"/>
                </a:solidFill>
                <a:effectLst/>
                <a:latin typeface="Courier New" panose="02070309020205020404" pitchFamily="49" charset="0"/>
              </a:rPr>
              <a:t>events_table</a:t>
            </a:r>
            <a:br>
              <a:rPr lang="en-US" sz="1050" dirty="0">
                <a:solidFill>
                  <a:schemeClr val="bg1"/>
                </a:solidFill>
              </a:rPr>
            </a:br>
            <a:r>
              <a:rPr lang="en-US" sz="1050" b="0" i="0" dirty="0">
                <a:solidFill>
                  <a:schemeClr val="bg1"/>
                </a:solidFill>
                <a:effectLst/>
                <a:latin typeface="Courier New" panose="02070309020205020404" pitchFamily="49" charset="0"/>
              </a:rPr>
              <a:t>                      WHERE  </a:t>
            </a:r>
            <a:r>
              <a:rPr lang="en-US" sz="1050" b="0" i="0" dirty="0" err="1">
                <a:solidFill>
                  <a:schemeClr val="bg1"/>
                </a:solidFill>
                <a:effectLst/>
                <a:latin typeface="Courier New" panose="02070309020205020404" pitchFamily="49" charset="0"/>
              </a:rPr>
              <a:t>event_type</a:t>
            </a:r>
            <a:r>
              <a:rPr lang="en-US" sz="1050" b="0" i="0" dirty="0">
                <a:solidFill>
                  <a:schemeClr val="bg1"/>
                </a:solidFill>
                <a:effectLst/>
                <a:latin typeface="Courier New" panose="02070309020205020404" pitchFamily="49" charset="0"/>
              </a:rPr>
              <a:t> = "</a:t>
            </a:r>
            <a:r>
              <a:rPr lang="en-US" sz="1050" b="0" i="0" dirty="0" err="1">
                <a:solidFill>
                  <a:schemeClr val="bg1"/>
                </a:solidFill>
                <a:effectLst/>
                <a:latin typeface="Courier New" panose="02070309020205020404" pitchFamily="49" charset="0"/>
              </a:rPr>
              <a:t>signup_flow</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AND </a:t>
            </a:r>
            <a:r>
              <a:rPr lang="en-US" sz="1050" b="0" i="0" dirty="0" err="1">
                <a:solidFill>
                  <a:schemeClr val="bg1"/>
                </a:solidFill>
                <a:effectLst/>
                <a:latin typeface="Courier New" panose="02070309020205020404" pitchFamily="49" charset="0"/>
              </a:rPr>
              <a:t>event_name</a:t>
            </a:r>
            <a:r>
              <a:rPr lang="en-US" sz="1050" b="0" i="0" dirty="0">
                <a:solidFill>
                  <a:schemeClr val="bg1"/>
                </a:solidFill>
                <a:effectLst/>
                <a:latin typeface="Courier New" panose="02070309020205020404" pitchFamily="49" charset="0"/>
              </a:rPr>
              <a:t> = "</a:t>
            </a:r>
            <a:r>
              <a:rPr lang="en-US" sz="1050" b="0" i="0" dirty="0" err="1">
                <a:solidFill>
                  <a:schemeClr val="bg1"/>
                </a:solidFill>
                <a:effectLst/>
                <a:latin typeface="Courier New" panose="02070309020205020404" pitchFamily="49" charset="0"/>
              </a:rPr>
              <a:t>complete_signup</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0" i="0" dirty="0" err="1">
                <a:solidFill>
                  <a:schemeClr val="bg1"/>
                </a:solidFill>
                <a:effectLst/>
                <a:latin typeface="Courier New" panose="02070309020205020404" pitchFamily="49" charset="0"/>
              </a:rPr>
              <a:t>engagement_users</a:t>
            </a:r>
            <a:br>
              <a:rPr lang="en-US" sz="1050" dirty="0">
                <a:solidFill>
                  <a:schemeClr val="bg1"/>
                </a:solidFill>
              </a:rPr>
            </a:br>
            <a:r>
              <a:rPr lang="en-US" sz="1050" b="0" i="0" dirty="0">
                <a:solidFill>
                  <a:schemeClr val="bg1"/>
                </a:solidFill>
                <a:effectLst/>
                <a:latin typeface="Courier New" panose="02070309020205020404" pitchFamily="49" charset="0"/>
              </a:rPr>
              <a:t>     AS (SELECT </a:t>
            </a:r>
            <a:r>
              <a:rPr lang="en-US" sz="1050" b="0" i="0" dirty="0" err="1">
                <a:solidFill>
                  <a:schemeClr val="bg1"/>
                </a:solidFill>
                <a:effectLst/>
                <a:latin typeface="Courier New" panose="02070309020205020404" pitchFamily="49" charset="0"/>
              </a:rPr>
              <a:t>user_id</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1" i="0" dirty="0">
                <a:solidFill>
                  <a:schemeClr val="bg1"/>
                </a:solidFill>
                <a:effectLst/>
                <a:latin typeface="Courier New" panose="02070309020205020404" pitchFamily="49" charset="0"/>
              </a:rPr>
              <a:t>Week</a:t>
            </a:r>
            <a:r>
              <a:rPr lang="en-US" sz="1050" b="0" i="0" dirty="0">
                <a:solidFill>
                  <a:schemeClr val="bg1"/>
                </a:solidFill>
                <a:effectLst/>
                <a:latin typeface="Courier New" panose="02070309020205020404" pitchFamily="49" charset="0"/>
              </a:rPr>
              <a:t>(</a:t>
            </a:r>
            <a:r>
              <a:rPr lang="en-US" sz="1050" b="0" i="0" dirty="0" err="1">
                <a:solidFill>
                  <a:schemeClr val="bg1"/>
                </a:solidFill>
                <a:effectLst/>
                <a:latin typeface="Courier New" panose="02070309020205020404" pitchFamily="49" charset="0"/>
              </a:rPr>
              <a:t>occurred_at</a:t>
            </a:r>
            <a:r>
              <a:rPr lang="en-US" sz="1050" b="0" i="0" dirty="0">
                <a:solidFill>
                  <a:schemeClr val="bg1"/>
                </a:solidFill>
                <a:effectLst/>
                <a:latin typeface="Courier New" panose="02070309020205020404" pitchFamily="49" charset="0"/>
              </a:rPr>
              <a:t>) AS "</a:t>
            </a:r>
            <a:r>
              <a:rPr lang="en-US" sz="1050" b="0" i="0" dirty="0" err="1">
                <a:solidFill>
                  <a:schemeClr val="bg1"/>
                </a:solidFill>
                <a:effectLst/>
                <a:latin typeface="Courier New" panose="02070309020205020404" pitchFamily="49" charset="0"/>
              </a:rPr>
              <a:t>first_engagement_week</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FROM   </a:t>
            </a:r>
            <a:r>
              <a:rPr lang="en-US" sz="1050" b="0" i="0" dirty="0" err="1">
                <a:solidFill>
                  <a:schemeClr val="bg1"/>
                </a:solidFill>
                <a:effectLst/>
                <a:latin typeface="Courier New" panose="02070309020205020404" pitchFamily="49" charset="0"/>
              </a:rPr>
              <a:t>events_table</a:t>
            </a:r>
            <a:br>
              <a:rPr lang="en-US" sz="1050" dirty="0">
                <a:solidFill>
                  <a:schemeClr val="bg1"/>
                </a:solidFill>
              </a:rPr>
            </a:br>
            <a:r>
              <a:rPr lang="en-US" sz="1050" b="0" i="0" dirty="0">
                <a:solidFill>
                  <a:schemeClr val="bg1"/>
                </a:solidFill>
                <a:effectLst/>
                <a:latin typeface="Courier New" panose="02070309020205020404" pitchFamily="49" charset="0"/>
              </a:rPr>
              <a:t>                      WHERE  </a:t>
            </a:r>
            <a:r>
              <a:rPr lang="en-US" sz="1050" b="0" i="0" dirty="0" err="1">
                <a:solidFill>
                  <a:schemeClr val="bg1"/>
                </a:solidFill>
                <a:effectLst/>
                <a:latin typeface="Courier New" panose="02070309020205020404" pitchFamily="49" charset="0"/>
              </a:rPr>
              <a:t>event_type</a:t>
            </a:r>
            <a:r>
              <a:rPr lang="en-US" sz="1050" b="0" i="0" dirty="0">
                <a:solidFill>
                  <a:schemeClr val="bg1"/>
                </a:solidFill>
                <a:effectLst/>
                <a:latin typeface="Courier New" panose="02070309020205020404" pitchFamily="49" charset="0"/>
              </a:rPr>
              <a:t> = "engagement"),</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0" i="0" dirty="0" err="1">
                <a:solidFill>
                  <a:schemeClr val="bg1"/>
                </a:solidFill>
                <a:effectLst/>
                <a:latin typeface="Courier New" panose="02070309020205020404" pitchFamily="49" charset="0"/>
              </a:rPr>
              <a:t>cal_table</a:t>
            </a:r>
            <a:br>
              <a:rPr lang="en-US" sz="1050" dirty="0">
                <a:solidFill>
                  <a:schemeClr val="bg1"/>
                </a:solidFill>
              </a:rPr>
            </a:br>
            <a:r>
              <a:rPr lang="en-US" sz="1050" b="0" i="0" dirty="0">
                <a:solidFill>
                  <a:schemeClr val="bg1"/>
                </a:solidFill>
                <a:effectLst/>
                <a:latin typeface="Courier New" panose="02070309020205020404" pitchFamily="49" charset="0"/>
              </a:rPr>
              <a:t>     AS (SELECT </a:t>
            </a:r>
            <a:r>
              <a:rPr lang="en-US" sz="1050" b="0" i="0" dirty="0" err="1">
                <a:solidFill>
                  <a:schemeClr val="bg1"/>
                </a:solidFill>
                <a:effectLst/>
                <a:latin typeface="Courier New" panose="02070309020205020404" pitchFamily="49" charset="0"/>
              </a:rPr>
              <a:t>e.user_id</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0" i="0" dirty="0" err="1">
                <a:solidFill>
                  <a:schemeClr val="bg1"/>
                </a:solidFill>
                <a:effectLst/>
                <a:latin typeface="Courier New" panose="02070309020205020404" pitchFamily="49" charset="0"/>
              </a:rPr>
              <a:t>e.first_engagement_week</a:t>
            </a:r>
            <a:r>
              <a:rPr lang="en-US" sz="1050" b="0" i="0" dirty="0">
                <a:solidFill>
                  <a:schemeClr val="bg1"/>
                </a:solidFill>
                <a:effectLst/>
                <a:latin typeface="Courier New" panose="02070309020205020404" pitchFamily="49" charset="0"/>
              </a:rPr>
              <a:t>              AS "</a:t>
            </a:r>
            <a:r>
              <a:rPr lang="en-US" sz="1050" b="0" i="0" dirty="0" err="1">
                <a:solidFill>
                  <a:schemeClr val="bg1"/>
                </a:solidFill>
                <a:effectLst/>
                <a:latin typeface="Courier New" panose="02070309020205020404" pitchFamily="49" charset="0"/>
              </a:rPr>
              <a:t>week_num</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0" i="0" dirty="0" err="1">
                <a:solidFill>
                  <a:schemeClr val="bg1"/>
                </a:solidFill>
                <a:effectLst/>
                <a:latin typeface="Courier New" panose="02070309020205020404" pitchFamily="49" charset="0"/>
              </a:rPr>
              <a:t>first_engagement_week</a:t>
            </a:r>
            <a:r>
              <a:rPr lang="en-US" sz="1050" b="0" i="0" dirty="0">
                <a:solidFill>
                  <a:schemeClr val="bg1"/>
                </a:solidFill>
                <a:effectLst/>
                <a:latin typeface="Courier New" panose="02070309020205020404" pitchFamily="49" charset="0"/>
              </a:rPr>
              <a:t> - </a:t>
            </a:r>
            <a:r>
              <a:rPr lang="en-US" sz="1050" b="0" i="0" dirty="0" err="1">
                <a:solidFill>
                  <a:schemeClr val="bg1"/>
                </a:solidFill>
                <a:effectLst/>
                <a:latin typeface="Courier New" panose="02070309020205020404" pitchFamily="49" charset="0"/>
              </a:rPr>
              <a:t>sign_up_week</a:t>
            </a:r>
            <a:r>
              <a:rPr lang="en-US" sz="1050" b="0" i="0" dirty="0">
                <a:solidFill>
                  <a:schemeClr val="bg1"/>
                </a:solidFill>
                <a:effectLst/>
                <a:latin typeface="Courier New" panose="02070309020205020404" pitchFamily="49" charset="0"/>
              </a:rPr>
              <a:t> AS "</a:t>
            </a:r>
            <a:r>
              <a:rPr lang="en-US" sz="1050" b="0" i="0" dirty="0" err="1">
                <a:solidFill>
                  <a:schemeClr val="bg1"/>
                </a:solidFill>
                <a:effectLst/>
                <a:latin typeface="Courier New" panose="02070309020205020404" pitchFamily="49" charset="0"/>
              </a:rPr>
              <a:t>retention_week</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FROM   </a:t>
            </a:r>
            <a:r>
              <a:rPr lang="en-US" sz="1050" b="0" i="0" dirty="0" err="1">
                <a:solidFill>
                  <a:schemeClr val="bg1"/>
                </a:solidFill>
                <a:effectLst/>
                <a:latin typeface="Courier New" panose="02070309020205020404" pitchFamily="49" charset="0"/>
              </a:rPr>
              <a:t>engagement_users</a:t>
            </a:r>
            <a:r>
              <a:rPr lang="en-US" sz="1050" b="0" i="0" dirty="0">
                <a:solidFill>
                  <a:schemeClr val="bg1"/>
                </a:solidFill>
                <a:effectLst/>
                <a:latin typeface="Courier New" panose="02070309020205020404" pitchFamily="49" charset="0"/>
              </a:rPr>
              <a:t> e</a:t>
            </a:r>
            <a:br>
              <a:rPr lang="en-US" sz="1050" dirty="0">
                <a:solidFill>
                  <a:schemeClr val="bg1"/>
                </a:solidFill>
              </a:rPr>
            </a:br>
            <a:r>
              <a:rPr lang="en-US" sz="1050" b="0" i="0" dirty="0">
                <a:solidFill>
                  <a:schemeClr val="bg1"/>
                </a:solidFill>
                <a:effectLst/>
                <a:latin typeface="Courier New" panose="02070309020205020404" pitchFamily="49" charset="0"/>
              </a:rPr>
              <a:t>                       LEFT JOIN </a:t>
            </a:r>
            <a:r>
              <a:rPr lang="en-US" sz="1050" b="0" i="0" dirty="0" err="1">
                <a:solidFill>
                  <a:schemeClr val="bg1"/>
                </a:solidFill>
                <a:effectLst/>
                <a:latin typeface="Courier New" panose="02070309020205020404" pitchFamily="49" charset="0"/>
              </a:rPr>
              <a:t>signup_users</a:t>
            </a:r>
            <a:r>
              <a:rPr lang="en-US" sz="1050" b="0" i="0" dirty="0">
                <a:solidFill>
                  <a:schemeClr val="bg1"/>
                </a:solidFill>
                <a:effectLst/>
                <a:latin typeface="Courier New" panose="02070309020205020404" pitchFamily="49" charset="0"/>
              </a:rPr>
              <a:t> s</a:t>
            </a:r>
            <a:br>
              <a:rPr lang="en-US" sz="1050" dirty="0">
                <a:solidFill>
                  <a:schemeClr val="bg1"/>
                </a:solidFill>
              </a:rPr>
            </a:br>
            <a:r>
              <a:rPr lang="en-US" sz="1050" b="0" i="0" dirty="0">
                <a:solidFill>
                  <a:schemeClr val="bg1"/>
                </a:solidFill>
                <a:effectLst/>
                <a:latin typeface="Courier New" panose="02070309020205020404" pitchFamily="49" charset="0"/>
              </a:rPr>
              <a:t>                       ON </a:t>
            </a:r>
            <a:r>
              <a:rPr lang="en-US" sz="1050" b="0" i="0" dirty="0" err="1">
                <a:solidFill>
                  <a:schemeClr val="bg1"/>
                </a:solidFill>
                <a:effectLst/>
                <a:latin typeface="Courier New" panose="02070309020205020404" pitchFamily="49" charset="0"/>
              </a:rPr>
              <a:t>e.user_id</a:t>
            </a:r>
            <a:r>
              <a:rPr lang="en-US" sz="1050" b="0" i="0" dirty="0">
                <a:solidFill>
                  <a:schemeClr val="bg1"/>
                </a:solidFill>
                <a:effectLst/>
                <a:latin typeface="Courier New" panose="02070309020205020404" pitchFamily="49" charset="0"/>
              </a:rPr>
              <a:t> = </a:t>
            </a:r>
            <a:r>
              <a:rPr lang="en-US" sz="1050" b="0" i="0" dirty="0" err="1">
                <a:solidFill>
                  <a:schemeClr val="bg1"/>
                </a:solidFill>
                <a:effectLst/>
                <a:latin typeface="Courier New" panose="02070309020205020404" pitchFamily="49" charset="0"/>
              </a:rPr>
              <a:t>s.user_id</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SELECT </a:t>
            </a:r>
            <a:r>
              <a:rPr lang="en-US" sz="1050" b="0" i="0" dirty="0" err="1">
                <a:solidFill>
                  <a:schemeClr val="bg1"/>
                </a:solidFill>
                <a:effectLst/>
                <a:latin typeface="Courier New" panose="02070309020205020404" pitchFamily="49" charset="0"/>
              </a:rPr>
              <a:t>week_num</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0" i="1" dirty="0">
                <a:solidFill>
                  <a:schemeClr val="bg1"/>
                </a:solidFill>
                <a:effectLst/>
                <a:latin typeface="Courier New" panose="02070309020205020404" pitchFamily="49" charset="0"/>
              </a:rPr>
              <a:t>Sum</a:t>
            </a:r>
            <a:r>
              <a:rPr lang="en-US" sz="1050" b="0" i="0" dirty="0">
                <a:solidFill>
                  <a:schemeClr val="bg1"/>
                </a:solidFill>
                <a:effectLst/>
                <a:latin typeface="Courier New" panose="02070309020205020404" pitchFamily="49" charset="0"/>
              </a:rPr>
              <a:t>(CASE</a:t>
            </a:r>
            <a:br>
              <a:rPr lang="en-US" sz="1050" dirty="0">
                <a:solidFill>
                  <a:schemeClr val="bg1"/>
                </a:solidFill>
              </a:rPr>
            </a:br>
            <a:r>
              <a:rPr lang="en-US" sz="1050" b="0" i="0" dirty="0">
                <a:solidFill>
                  <a:schemeClr val="bg1"/>
                </a:solidFill>
                <a:effectLst/>
                <a:latin typeface="Courier New" panose="02070309020205020404" pitchFamily="49" charset="0"/>
              </a:rPr>
              <a:t>             WHEN </a:t>
            </a:r>
            <a:r>
              <a:rPr lang="en-US" sz="1050" b="0" i="0" dirty="0" err="1">
                <a:solidFill>
                  <a:schemeClr val="bg1"/>
                </a:solidFill>
                <a:effectLst/>
                <a:latin typeface="Courier New" panose="02070309020205020404" pitchFamily="49" charset="0"/>
              </a:rPr>
              <a:t>retention_week</a:t>
            </a:r>
            <a:r>
              <a:rPr lang="en-US" sz="1050" b="0" i="0" dirty="0">
                <a:solidFill>
                  <a:schemeClr val="bg1"/>
                </a:solidFill>
                <a:effectLst/>
                <a:latin typeface="Courier New" panose="02070309020205020404" pitchFamily="49" charset="0"/>
              </a:rPr>
              <a:t> = 1 THEN 1</a:t>
            </a:r>
            <a:br>
              <a:rPr lang="en-US" sz="1050" dirty="0">
                <a:solidFill>
                  <a:schemeClr val="bg1"/>
                </a:solidFill>
              </a:rPr>
            </a:br>
            <a:r>
              <a:rPr lang="en-US" sz="1050" b="0" i="0" dirty="0">
                <a:solidFill>
                  <a:schemeClr val="bg1"/>
                </a:solidFill>
                <a:effectLst/>
                <a:latin typeface="Courier New" panose="02070309020205020404" pitchFamily="49" charset="0"/>
              </a:rPr>
              <a:t>             ELSE 0</a:t>
            </a:r>
            <a:br>
              <a:rPr lang="en-US" sz="1050" dirty="0">
                <a:solidFill>
                  <a:schemeClr val="bg1"/>
                </a:solidFill>
              </a:rPr>
            </a:br>
            <a:r>
              <a:rPr lang="en-US" sz="1050" b="0" i="0" dirty="0">
                <a:solidFill>
                  <a:schemeClr val="bg1"/>
                </a:solidFill>
                <a:effectLst/>
                <a:latin typeface="Courier New" panose="02070309020205020404" pitchFamily="49" charset="0"/>
              </a:rPr>
              <a:t>           END) AS "No. of users weekly retain"</a:t>
            </a:r>
            <a:br>
              <a:rPr lang="en-US" sz="1050" dirty="0">
                <a:solidFill>
                  <a:schemeClr val="bg1"/>
                </a:solidFill>
              </a:rPr>
            </a:br>
            <a:r>
              <a:rPr lang="en-US" sz="1050" b="0" i="0" dirty="0">
                <a:solidFill>
                  <a:schemeClr val="bg1"/>
                </a:solidFill>
                <a:effectLst/>
                <a:latin typeface="Courier New" panose="02070309020205020404" pitchFamily="49" charset="0"/>
              </a:rPr>
              <a:t>FROM   </a:t>
            </a:r>
            <a:r>
              <a:rPr lang="en-US" sz="1050" b="0" i="0" dirty="0" err="1">
                <a:solidFill>
                  <a:schemeClr val="bg1"/>
                </a:solidFill>
                <a:effectLst/>
                <a:latin typeface="Courier New" panose="02070309020205020404" pitchFamily="49" charset="0"/>
              </a:rPr>
              <a:t>cal_table</a:t>
            </a:r>
            <a:br>
              <a:rPr lang="en-US" sz="1050" dirty="0">
                <a:solidFill>
                  <a:schemeClr val="bg1"/>
                </a:solidFill>
              </a:rPr>
            </a:br>
            <a:r>
              <a:rPr lang="en-US" sz="1050" b="0" i="0" dirty="0">
                <a:solidFill>
                  <a:schemeClr val="bg1"/>
                </a:solidFill>
                <a:effectLst/>
                <a:latin typeface="Courier New" panose="02070309020205020404" pitchFamily="49" charset="0"/>
              </a:rPr>
              <a:t>GROUP  BY </a:t>
            </a:r>
            <a:r>
              <a:rPr lang="en-US" sz="1050" b="0" i="0" dirty="0" err="1">
                <a:solidFill>
                  <a:schemeClr val="bg1"/>
                </a:solidFill>
                <a:effectLst/>
                <a:latin typeface="Courier New" panose="02070309020205020404" pitchFamily="49" charset="0"/>
              </a:rPr>
              <a:t>week_num</a:t>
            </a:r>
            <a:br>
              <a:rPr lang="en-US" sz="1050" dirty="0">
                <a:solidFill>
                  <a:schemeClr val="bg1"/>
                </a:solidFill>
              </a:rPr>
            </a:br>
            <a:r>
              <a:rPr lang="en-US" sz="1050" b="0" i="0" dirty="0">
                <a:solidFill>
                  <a:schemeClr val="bg1"/>
                </a:solidFill>
                <a:effectLst/>
                <a:latin typeface="Courier New" panose="02070309020205020404" pitchFamily="49" charset="0"/>
              </a:rPr>
              <a:t>ORDER  BY </a:t>
            </a:r>
            <a:r>
              <a:rPr lang="en-US" sz="1050" b="0" i="0" dirty="0" err="1">
                <a:solidFill>
                  <a:schemeClr val="bg1"/>
                </a:solidFill>
                <a:effectLst/>
                <a:latin typeface="Courier New" panose="02070309020205020404" pitchFamily="49" charset="0"/>
              </a:rPr>
              <a:t>week_num</a:t>
            </a:r>
            <a:r>
              <a:rPr lang="en-US" sz="1050" b="0" i="0" dirty="0">
                <a:solidFill>
                  <a:schemeClr val="bg1"/>
                </a:solidFill>
                <a:effectLst/>
                <a:latin typeface="Courier New" panose="02070309020205020404" pitchFamily="49" charset="0"/>
              </a:rPr>
              <a:t>; </a:t>
            </a:r>
            <a:endParaRPr lang="en-US" b="1" dirty="0">
              <a:solidFill>
                <a:schemeClr val="bg1"/>
              </a:solidFill>
            </a:endParaRPr>
          </a:p>
        </p:txBody>
      </p:sp>
      <p:sp>
        <p:nvSpPr>
          <p:cNvPr id="4" name="Footer Placeholder 1">
            <a:extLst>
              <a:ext uri="{FF2B5EF4-FFF2-40B4-BE49-F238E27FC236}">
                <a16:creationId xmlns:a16="http://schemas.microsoft.com/office/drawing/2014/main" id="{5C0FA85C-3C87-1195-EA60-71462A26A247}"/>
              </a:ext>
            </a:extLst>
          </p:cNvPr>
          <p:cNvSpPr>
            <a:spLocks noGrp="1"/>
          </p:cNvSpPr>
          <p:nvPr>
            <p:ph type="ftr" sz="quarter" idx="10"/>
          </p:nvPr>
        </p:nvSpPr>
        <p:spPr>
          <a:xfrm>
            <a:off x="455587" y="6309360"/>
            <a:ext cx="2331720" cy="274320"/>
          </a:xfrm>
        </p:spPr>
        <p:txBody>
          <a:bodyPr/>
          <a:lstStyle/>
          <a:p>
            <a:r>
              <a:rPr lang="en-US" dirty="0"/>
              <a:t>Operation Analytics and Investigating Metric Spike</a:t>
            </a:r>
          </a:p>
        </p:txBody>
      </p:sp>
    </p:spTree>
    <p:extLst>
      <p:ext uri="{BB962C8B-B14F-4D97-AF65-F5344CB8AC3E}">
        <p14:creationId xmlns:p14="http://schemas.microsoft.com/office/powerpoint/2010/main" val="2571747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2CF95DA-3E82-5575-CD12-947D3D895346}"/>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5FF63ECC-ACA5-0D93-0968-EED70039FA5E}"/>
              </a:ext>
            </a:extLst>
          </p:cNvPr>
          <p:cNvSpPr>
            <a:spLocks noGrp="1"/>
          </p:cNvSpPr>
          <p:nvPr>
            <p:ph type="title"/>
          </p:nvPr>
        </p:nvSpPr>
        <p:spPr>
          <a:xfrm>
            <a:off x="1543632" y="0"/>
            <a:ext cx="8878824" cy="1069848"/>
          </a:xfrm>
        </p:spPr>
        <p:txBody>
          <a:bodyPr/>
          <a:lstStyle/>
          <a:p>
            <a:r>
              <a:rPr lang="en-US" dirty="0"/>
              <a:t>INSIGHTS</a:t>
            </a:r>
          </a:p>
        </p:txBody>
      </p:sp>
      <p:sp>
        <p:nvSpPr>
          <p:cNvPr id="11" name="Slide Number Placeholder 10">
            <a:extLst>
              <a:ext uri="{FF2B5EF4-FFF2-40B4-BE49-F238E27FC236}">
                <a16:creationId xmlns:a16="http://schemas.microsoft.com/office/drawing/2014/main" id="{8F689A24-3856-BE74-AE22-4F260B0C1BF0}"/>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2" name="Footer Placeholder 1">
            <a:extLst>
              <a:ext uri="{FF2B5EF4-FFF2-40B4-BE49-F238E27FC236}">
                <a16:creationId xmlns:a16="http://schemas.microsoft.com/office/drawing/2014/main" id="{997DE2AE-6DC0-C4FB-460F-49ECA9951DC9}"/>
              </a:ext>
            </a:extLst>
          </p:cNvPr>
          <p:cNvSpPr>
            <a:spLocks noGrp="1"/>
          </p:cNvSpPr>
          <p:nvPr>
            <p:ph type="ftr" sz="quarter" idx="10"/>
          </p:nvPr>
        </p:nvSpPr>
        <p:spPr/>
        <p:txBody>
          <a:bodyPr/>
          <a:lstStyle/>
          <a:p>
            <a:r>
              <a:rPr lang="en-US" dirty="0"/>
              <a:t>Operation Analytics and Investigating Metric Spike</a:t>
            </a:r>
          </a:p>
        </p:txBody>
      </p:sp>
      <p:sp>
        <p:nvSpPr>
          <p:cNvPr id="6" name="TextBox 5">
            <a:extLst>
              <a:ext uri="{FF2B5EF4-FFF2-40B4-BE49-F238E27FC236}">
                <a16:creationId xmlns:a16="http://schemas.microsoft.com/office/drawing/2014/main" id="{69E0C0F3-817A-9B89-3D0D-364686CC93AE}"/>
              </a:ext>
            </a:extLst>
          </p:cNvPr>
          <p:cNvSpPr txBox="1"/>
          <p:nvPr/>
        </p:nvSpPr>
        <p:spPr>
          <a:xfrm>
            <a:off x="850392" y="1484858"/>
            <a:ext cx="6093724" cy="3631763"/>
          </a:xfrm>
          <a:prstGeom prst="rect">
            <a:avLst/>
          </a:prstGeom>
          <a:noFill/>
          <a:ln>
            <a:solidFill>
              <a:schemeClr val="bg1"/>
            </a:solidFill>
          </a:ln>
        </p:spPr>
        <p:txBody>
          <a:bodyPr wrap="square">
            <a:spAutoFit/>
          </a:bodyPr>
          <a:lstStyle/>
          <a:p>
            <a:r>
              <a:rPr lang="en-US" b="1" dirty="0">
                <a:solidFill>
                  <a:schemeClr val="bg1"/>
                </a:solidFill>
              </a:rPr>
              <a:t>Weekly Engagement: </a:t>
            </a:r>
            <a:r>
              <a:rPr lang="en-US" sz="1600" dirty="0">
                <a:solidFill>
                  <a:schemeClr val="bg1"/>
                </a:solidFill>
              </a:rPr>
              <a:t>To measure the activeness of a user. Measuring if the user finds quality in a product/service </a:t>
            </a:r>
            <a:r>
              <a:rPr lang="en-US" sz="1600" dirty="0" err="1">
                <a:solidFill>
                  <a:schemeClr val="bg1"/>
                </a:solidFill>
              </a:rPr>
              <a:t>weekly.Your</a:t>
            </a:r>
            <a:r>
              <a:rPr lang="en-US" sz="1600" dirty="0">
                <a:solidFill>
                  <a:schemeClr val="bg1"/>
                </a:solidFill>
              </a:rPr>
              <a:t> task: Calculate the weekly engagement per device?</a:t>
            </a:r>
            <a:endParaRPr lang="en-US" dirty="0">
              <a:solidFill>
                <a:schemeClr val="bg1"/>
              </a:solidFill>
            </a:endParaRPr>
          </a:p>
          <a:p>
            <a:endParaRPr lang="en-US" b="1" dirty="0">
              <a:solidFill>
                <a:schemeClr val="bg1"/>
              </a:solidFill>
              <a:latin typeface="Courier New" panose="02070309020205020404" pitchFamily="49" charset="0"/>
            </a:endParaRPr>
          </a:p>
          <a:p>
            <a:r>
              <a:rPr lang="en-US" sz="1200" b="0" i="0" dirty="0">
                <a:solidFill>
                  <a:schemeClr val="bg1"/>
                </a:solidFill>
                <a:effectLst/>
                <a:latin typeface="Courier New" panose="02070309020205020404" pitchFamily="49" charset="0"/>
              </a:rPr>
              <a:t>SELECT </a:t>
            </a:r>
            <a:r>
              <a:rPr lang="en-US" sz="1200" b="1" i="0" dirty="0" err="1">
                <a:solidFill>
                  <a:schemeClr val="bg1"/>
                </a:solidFill>
                <a:effectLst/>
                <a:latin typeface="Courier New" panose="02070309020205020404" pitchFamily="49" charset="0"/>
              </a:rPr>
              <a:t>Concat</a:t>
            </a:r>
            <a:r>
              <a:rPr lang="en-US" sz="1200" b="0" i="0" dirty="0">
                <a:solidFill>
                  <a:schemeClr val="bg1"/>
                </a:solidFill>
                <a:effectLst/>
                <a:latin typeface="Courier New" panose="02070309020205020404" pitchFamily="49" charset="0"/>
              </a:rPr>
              <a:t>("week-", </a:t>
            </a:r>
            <a:r>
              <a:rPr lang="en-US" sz="1200" b="1" i="0" dirty="0">
                <a:solidFill>
                  <a:schemeClr val="bg1"/>
                </a:solidFill>
                <a:effectLst/>
                <a:latin typeface="Courier New" panose="02070309020205020404" pitchFamily="49" charset="0"/>
              </a:rPr>
              <a:t>Week</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occurred_at</a:t>
            </a:r>
            <a:r>
              <a:rPr lang="en-US" sz="1200" b="0" i="0" dirty="0">
                <a:solidFill>
                  <a:schemeClr val="bg1"/>
                </a:solidFill>
                <a:effectLst/>
                <a:latin typeface="Courier New" panose="02070309020205020404" pitchFamily="49" charset="0"/>
              </a:rPr>
              <a:t>), "", </a:t>
            </a:r>
            <a:r>
              <a:rPr lang="en-US" sz="1200" b="0" i="1" dirty="0">
                <a:solidFill>
                  <a:schemeClr val="bg1"/>
                </a:solidFill>
                <a:effectLst/>
                <a:latin typeface="Courier New" panose="02070309020205020404" pitchFamily="49" charset="0"/>
              </a:rPr>
              <a:t>Year</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occurred_at</a:t>
            </a:r>
            <a:r>
              <a:rPr lang="en-US" sz="1200" b="0" i="0" dirty="0">
                <a:solidFill>
                  <a:schemeClr val="bg1"/>
                </a:solidFill>
                <a:effectLst/>
                <a:latin typeface="Courier New" panose="02070309020205020404" pitchFamily="49" charset="0"/>
              </a:rPr>
              <a:t>)) AS</a:t>
            </a:r>
            <a:br>
              <a:rPr lang="en-US" sz="1200" dirty="0">
                <a:solidFill>
                  <a:schemeClr val="bg1"/>
                </a:solidFill>
              </a:rPr>
            </a:br>
            <a:r>
              <a:rPr lang="en-US" sz="1200" b="0" i="0" dirty="0">
                <a:solidFill>
                  <a:schemeClr val="bg1"/>
                </a:solidFill>
                <a:effectLst/>
                <a:latin typeface="Courier New" panose="02070309020205020404" pitchFamily="49" charset="0"/>
              </a:rPr>
              <a:t>       "week number",</a:t>
            </a:r>
            <a:br>
              <a:rPr lang="en-US" sz="1200" dirty="0">
                <a:solidFill>
                  <a:schemeClr val="bg1"/>
                </a:solidFill>
              </a:rPr>
            </a:br>
            <a:r>
              <a:rPr lang="en-US" sz="1200" b="0" i="0" dirty="0">
                <a:solidFill>
                  <a:schemeClr val="bg1"/>
                </a:solidFill>
                <a:effectLst/>
                <a:latin typeface="Courier New" panose="02070309020205020404" pitchFamily="49" charset="0"/>
              </a:rPr>
              <a:t>       device,</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1"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user_id</a:t>
            </a:r>
            <a:r>
              <a:rPr lang="en-US" sz="1200" b="0" i="0" dirty="0">
                <a:solidFill>
                  <a:schemeClr val="bg1"/>
                </a:solidFill>
                <a:effectLst/>
                <a:latin typeface="Courier New" panose="02070309020205020404" pitchFamily="49" charset="0"/>
              </a:rPr>
              <a:t>)  AS</a:t>
            </a:r>
            <a:br>
              <a:rPr lang="en-US" sz="1200" dirty="0">
                <a:solidFill>
                  <a:schemeClr val="bg1"/>
                </a:solidFill>
              </a:rPr>
            </a:br>
            <a:r>
              <a:rPr lang="en-US" sz="1200" b="0" i="0" dirty="0">
                <a:solidFill>
                  <a:schemeClr val="bg1"/>
                </a:solidFill>
                <a:effectLst/>
                <a:latin typeface="Courier New" panose="02070309020205020404" pitchFamily="49" charset="0"/>
              </a:rPr>
              <a:t>       "count of weekly engagement"</a:t>
            </a:r>
            <a:br>
              <a:rPr lang="en-US" sz="1200" dirty="0">
                <a:solidFill>
                  <a:schemeClr val="bg1"/>
                </a:solidFill>
              </a:rPr>
            </a:br>
            <a:r>
              <a:rPr lang="en-US" sz="1200" b="0" i="0" dirty="0">
                <a:solidFill>
                  <a:schemeClr val="bg1"/>
                </a:solidFill>
                <a:effectLst/>
                <a:latin typeface="Courier New" panose="02070309020205020404" pitchFamily="49" charset="0"/>
              </a:rPr>
              <a:t>FROM   </a:t>
            </a:r>
            <a:r>
              <a:rPr lang="en-US" sz="1200" b="0" i="0" dirty="0" err="1">
                <a:solidFill>
                  <a:schemeClr val="bg1"/>
                </a:solidFill>
                <a:effectLst/>
                <a:latin typeface="Courier New" panose="02070309020205020404" pitchFamily="49" charset="0"/>
              </a:rPr>
              <a:t>events_table</a:t>
            </a:r>
            <a:br>
              <a:rPr lang="en-US" sz="1200" dirty="0">
                <a:solidFill>
                  <a:schemeClr val="bg1"/>
                </a:solidFill>
              </a:rPr>
            </a:br>
            <a:r>
              <a:rPr lang="en-US" sz="1200" b="0" i="0" dirty="0">
                <a:solidFill>
                  <a:schemeClr val="bg1"/>
                </a:solidFill>
                <a:effectLst/>
                <a:latin typeface="Courier New" panose="02070309020205020404" pitchFamily="49" charset="0"/>
              </a:rPr>
              <a:t>WHERE  </a:t>
            </a:r>
            <a:r>
              <a:rPr lang="en-US" sz="1200" b="0" i="0" dirty="0" err="1">
                <a:solidFill>
                  <a:schemeClr val="bg1"/>
                </a:solidFill>
                <a:effectLst/>
                <a:latin typeface="Courier New" panose="02070309020205020404" pitchFamily="49" charset="0"/>
              </a:rPr>
              <a:t>event_type</a:t>
            </a:r>
            <a:r>
              <a:rPr lang="en-US" sz="1200" b="0" i="0" dirty="0">
                <a:solidFill>
                  <a:schemeClr val="bg1"/>
                </a:solidFill>
                <a:effectLst/>
                <a:latin typeface="Courier New" panose="02070309020205020404" pitchFamily="49" charset="0"/>
              </a:rPr>
              <a:t> = "engagement"</a:t>
            </a:r>
            <a:br>
              <a:rPr lang="en-US" sz="1200" dirty="0">
                <a:solidFill>
                  <a:schemeClr val="bg1"/>
                </a:solidFill>
              </a:rPr>
            </a:br>
            <a:r>
              <a:rPr lang="en-US" sz="1200" b="0" i="0" dirty="0">
                <a:solidFill>
                  <a:schemeClr val="bg1"/>
                </a:solidFill>
                <a:effectLst/>
                <a:latin typeface="Courier New" panose="02070309020205020404" pitchFamily="49" charset="0"/>
              </a:rPr>
              <a:t>GROUP  BY 1,</a:t>
            </a:r>
            <a:br>
              <a:rPr lang="en-US" sz="1200" dirty="0">
                <a:solidFill>
                  <a:schemeClr val="bg1"/>
                </a:solidFill>
              </a:rPr>
            </a:br>
            <a:r>
              <a:rPr lang="en-US" sz="1200" b="0" i="0" dirty="0">
                <a:solidFill>
                  <a:schemeClr val="bg1"/>
                </a:solidFill>
                <a:effectLst/>
                <a:latin typeface="Courier New" panose="02070309020205020404" pitchFamily="49" charset="0"/>
              </a:rPr>
              <a:t>          2</a:t>
            </a:r>
            <a:br>
              <a:rPr lang="en-US" sz="1200" dirty="0">
                <a:solidFill>
                  <a:schemeClr val="bg1"/>
                </a:solidFill>
              </a:rPr>
            </a:br>
            <a:r>
              <a:rPr lang="en-US" sz="1200" b="0" i="0" dirty="0">
                <a:solidFill>
                  <a:schemeClr val="bg1"/>
                </a:solidFill>
                <a:effectLst/>
                <a:latin typeface="Courier New" panose="02070309020205020404" pitchFamily="49" charset="0"/>
              </a:rPr>
              <a:t>ORDER  BY 1,</a:t>
            </a:r>
            <a:br>
              <a:rPr lang="en-US" sz="1200" dirty="0">
                <a:solidFill>
                  <a:schemeClr val="bg1"/>
                </a:solidFill>
              </a:rPr>
            </a:br>
            <a:r>
              <a:rPr lang="en-US" sz="1200" b="0" i="0" dirty="0">
                <a:solidFill>
                  <a:schemeClr val="bg1"/>
                </a:solidFill>
                <a:effectLst/>
                <a:latin typeface="Courier New" panose="02070309020205020404" pitchFamily="49" charset="0"/>
              </a:rPr>
              <a:t>          2;</a:t>
            </a:r>
            <a:endParaRPr lang="en-IN" sz="1200" b="1" dirty="0">
              <a:solidFill>
                <a:schemeClr val="bg1"/>
              </a:solidFill>
              <a:latin typeface="Courier New" panose="02070309020205020404" pitchFamily="49" charset="0"/>
            </a:endParaRPr>
          </a:p>
          <a:p>
            <a:endParaRPr lang="en-US" b="1" dirty="0">
              <a:solidFill>
                <a:schemeClr val="bg1"/>
              </a:solidFill>
            </a:endParaRPr>
          </a:p>
        </p:txBody>
      </p:sp>
      <p:pic>
        <p:nvPicPr>
          <p:cNvPr id="7" name="Picture 6">
            <a:extLst>
              <a:ext uri="{FF2B5EF4-FFF2-40B4-BE49-F238E27FC236}">
                <a16:creationId xmlns:a16="http://schemas.microsoft.com/office/drawing/2014/main" id="{26DA9B1D-6D8C-9551-26A4-90A41C3D369F}"/>
              </a:ext>
            </a:extLst>
          </p:cNvPr>
          <p:cNvPicPr>
            <a:picLocks noChangeAspect="1"/>
          </p:cNvPicPr>
          <p:nvPr/>
        </p:nvPicPr>
        <p:blipFill rotWithShape="1">
          <a:blip r:embed="rId2"/>
          <a:srcRect l="12573" t="35163" r="64265" b="12811"/>
          <a:stretch/>
        </p:blipFill>
        <p:spPr>
          <a:xfrm>
            <a:off x="7744351" y="1484858"/>
            <a:ext cx="3597257" cy="4545106"/>
          </a:xfrm>
          <a:prstGeom prst="rect">
            <a:avLst/>
          </a:prstGeom>
        </p:spPr>
      </p:pic>
    </p:spTree>
    <p:extLst>
      <p:ext uri="{BB962C8B-B14F-4D97-AF65-F5344CB8AC3E}">
        <p14:creationId xmlns:p14="http://schemas.microsoft.com/office/powerpoint/2010/main" val="204898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A3D5137-13A6-D921-7E1F-81A7B48C4BF6}"/>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4E5F07DE-A0AE-7379-E291-B333D3477BCF}"/>
              </a:ext>
            </a:extLst>
          </p:cNvPr>
          <p:cNvSpPr>
            <a:spLocks noGrp="1"/>
          </p:cNvSpPr>
          <p:nvPr>
            <p:ph type="title"/>
          </p:nvPr>
        </p:nvSpPr>
        <p:spPr>
          <a:xfrm>
            <a:off x="1543632" y="0"/>
            <a:ext cx="8878824" cy="1069848"/>
          </a:xfrm>
        </p:spPr>
        <p:txBody>
          <a:bodyPr/>
          <a:lstStyle/>
          <a:p>
            <a:r>
              <a:rPr lang="en-US" dirty="0"/>
              <a:t>INSIGHTS</a:t>
            </a:r>
          </a:p>
        </p:txBody>
      </p:sp>
      <p:sp>
        <p:nvSpPr>
          <p:cNvPr id="11" name="Slide Number Placeholder 10">
            <a:extLst>
              <a:ext uri="{FF2B5EF4-FFF2-40B4-BE49-F238E27FC236}">
                <a16:creationId xmlns:a16="http://schemas.microsoft.com/office/drawing/2014/main" id="{68F10C88-2133-E265-87D8-55142A2AFB09}"/>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2" name="Footer Placeholder 1">
            <a:extLst>
              <a:ext uri="{FF2B5EF4-FFF2-40B4-BE49-F238E27FC236}">
                <a16:creationId xmlns:a16="http://schemas.microsoft.com/office/drawing/2014/main" id="{B04EF1E5-0280-6276-6884-8D51036BF93D}"/>
              </a:ext>
            </a:extLst>
          </p:cNvPr>
          <p:cNvSpPr>
            <a:spLocks noGrp="1"/>
          </p:cNvSpPr>
          <p:nvPr>
            <p:ph type="ftr" sz="quarter" idx="10"/>
          </p:nvPr>
        </p:nvSpPr>
        <p:spPr>
          <a:xfrm>
            <a:off x="589788" y="6446520"/>
            <a:ext cx="2331720" cy="274320"/>
          </a:xfrm>
        </p:spPr>
        <p:txBody>
          <a:bodyPr/>
          <a:lstStyle/>
          <a:p>
            <a:r>
              <a:rPr lang="en-US" dirty="0"/>
              <a:t>Operation Analytics and Investigating Metric Spike</a:t>
            </a:r>
          </a:p>
        </p:txBody>
      </p:sp>
      <p:pic>
        <p:nvPicPr>
          <p:cNvPr id="3" name="Picture 2">
            <a:extLst>
              <a:ext uri="{FF2B5EF4-FFF2-40B4-BE49-F238E27FC236}">
                <a16:creationId xmlns:a16="http://schemas.microsoft.com/office/drawing/2014/main" id="{411A4877-DD0B-EEC7-5970-89616956BB04}"/>
              </a:ext>
            </a:extLst>
          </p:cNvPr>
          <p:cNvPicPr>
            <a:picLocks noChangeAspect="1"/>
          </p:cNvPicPr>
          <p:nvPr/>
        </p:nvPicPr>
        <p:blipFill rotWithShape="1">
          <a:blip r:embed="rId2"/>
          <a:srcRect l="12721" t="35643" r="46471" b="23268"/>
          <a:stretch/>
        </p:blipFill>
        <p:spPr>
          <a:xfrm>
            <a:off x="7519595" y="1069848"/>
            <a:ext cx="4270786" cy="3862533"/>
          </a:xfrm>
          <a:prstGeom prst="rect">
            <a:avLst/>
          </a:prstGeom>
        </p:spPr>
      </p:pic>
      <p:sp>
        <p:nvSpPr>
          <p:cNvPr id="5" name="TextBox 4">
            <a:extLst>
              <a:ext uri="{FF2B5EF4-FFF2-40B4-BE49-F238E27FC236}">
                <a16:creationId xmlns:a16="http://schemas.microsoft.com/office/drawing/2014/main" id="{F76FBCC1-D5D0-9E64-3A65-82C7DEAAEA51}"/>
              </a:ext>
            </a:extLst>
          </p:cNvPr>
          <p:cNvSpPr txBox="1"/>
          <p:nvPr/>
        </p:nvSpPr>
        <p:spPr>
          <a:xfrm>
            <a:off x="718460" y="1069848"/>
            <a:ext cx="6290147" cy="5224507"/>
          </a:xfrm>
          <a:prstGeom prst="rect">
            <a:avLst/>
          </a:prstGeom>
          <a:noFill/>
          <a:ln>
            <a:solidFill>
              <a:schemeClr val="bg1"/>
            </a:solidFill>
          </a:ln>
        </p:spPr>
        <p:txBody>
          <a:bodyPr wrap="square">
            <a:spAutoFit/>
          </a:bodyPr>
          <a:lstStyle/>
          <a:p>
            <a:r>
              <a:rPr lang="en-US" b="1" dirty="0">
                <a:solidFill>
                  <a:schemeClr val="bg1"/>
                </a:solidFill>
              </a:rPr>
              <a:t>Email Engagement: </a:t>
            </a:r>
            <a:r>
              <a:rPr lang="en-US" sz="1600" dirty="0">
                <a:solidFill>
                  <a:schemeClr val="bg1"/>
                </a:solidFill>
              </a:rPr>
              <a:t>Users engaging with the email </a:t>
            </a:r>
            <a:r>
              <a:rPr lang="en-US" sz="1600" dirty="0" err="1">
                <a:solidFill>
                  <a:schemeClr val="bg1"/>
                </a:solidFill>
              </a:rPr>
              <a:t>service.Your</a:t>
            </a:r>
            <a:r>
              <a:rPr lang="en-US" sz="1600" dirty="0">
                <a:solidFill>
                  <a:schemeClr val="bg1"/>
                </a:solidFill>
              </a:rPr>
              <a:t> task: Calculate the email engagement metrics?</a:t>
            </a:r>
          </a:p>
          <a:p>
            <a:endParaRPr lang="en-US" b="1" dirty="0">
              <a:solidFill>
                <a:schemeClr val="bg1"/>
              </a:solidFill>
              <a:latin typeface="Courier New" panose="02070309020205020404" pitchFamily="49" charset="0"/>
            </a:endParaRPr>
          </a:p>
          <a:p>
            <a:r>
              <a:rPr lang="en-US" sz="1050" b="0" i="0" dirty="0">
                <a:solidFill>
                  <a:schemeClr val="bg1"/>
                </a:solidFill>
                <a:effectLst/>
                <a:latin typeface="Courier New" panose="02070309020205020404" pitchFamily="49" charset="0"/>
              </a:rPr>
              <a:t>WITH </a:t>
            </a:r>
            <a:r>
              <a:rPr lang="en-US" sz="1050" b="0" i="0" dirty="0" err="1">
                <a:solidFill>
                  <a:schemeClr val="bg1"/>
                </a:solidFill>
                <a:effectLst/>
                <a:latin typeface="Courier New" panose="02070309020205020404" pitchFamily="49" charset="0"/>
              </a:rPr>
              <a:t>email_metric</a:t>
            </a:r>
            <a:br>
              <a:rPr lang="en-US" sz="1050" dirty="0">
                <a:solidFill>
                  <a:schemeClr val="bg1"/>
                </a:solidFill>
              </a:rPr>
            </a:br>
            <a:r>
              <a:rPr lang="en-US" sz="1050" b="0" i="0" dirty="0">
                <a:solidFill>
                  <a:schemeClr val="bg1"/>
                </a:solidFill>
                <a:effectLst/>
                <a:latin typeface="Courier New" panose="02070309020205020404" pitchFamily="49" charset="0"/>
              </a:rPr>
              <a:t>     AS (SELECT </a:t>
            </a:r>
            <a:r>
              <a:rPr lang="en-US" sz="1050" b="1" i="0" dirty="0">
                <a:solidFill>
                  <a:schemeClr val="bg1"/>
                </a:solidFill>
                <a:effectLst/>
                <a:latin typeface="Courier New" panose="02070309020205020404" pitchFamily="49" charset="0"/>
              </a:rPr>
              <a:t>Week</a:t>
            </a:r>
            <a:r>
              <a:rPr lang="en-US" sz="1050" b="0" i="0" dirty="0">
                <a:solidFill>
                  <a:schemeClr val="bg1"/>
                </a:solidFill>
                <a:effectLst/>
                <a:latin typeface="Courier New" panose="02070309020205020404" pitchFamily="49" charset="0"/>
              </a:rPr>
              <a:t>(</a:t>
            </a:r>
            <a:r>
              <a:rPr lang="en-US" sz="1050" b="0" i="0" dirty="0" err="1">
                <a:solidFill>
                  <a:schemeClr val="bg1"/>
                </a:solidFill>
                <a:effectLst/>
                <a:latin typeface="Courier New" panose="02070309020205020404" pitchFamily="49" charset="0"/>
              </a:rPr>
              <a:t>occurred_at</a:t>
            </a:r>
            <a:r>
              <a:rPr lang="en-US" sz="1050" b="0" i="0" dirty="0">
                <a:solidFill>
                  <a:schemeClr val="bg1"/>
                </a:solidFill>
                <a:effectLst/>
                <a:latin typeface="Courier New" panose="02070309020205020404" pitchFamily="49" charset="0"/>
              </a:rPr>
              <a:t>) AS </a:t>
            </a:r>
            <a:r>
              <a:rPr lang="en-US" sz="1050" b="0" i="0" dirty="0" err="1">
                <a:solidFill>
                  <a:schemeClr val="bg1"/>
                </a:solidFill>
                <a:effectLst/>
                <a:latin typeface="Courier New" panose="02070309020205020404" pitchFamily="49" charset="0"/>
              </a:rPr>
              <a:t>week_num</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CASE</a:t>
            </a:r>
            <a:br>
              <a:rPr lang="en-US" sz="1050" dirty="0">
                <a:solidFill>
                  <a:schemeClr val="bg1"/>
                </a:solidFill>
              </a:rPr>
            </a:br>
            <a:r>
              <a:rPr lang="en-US" sz="1050" b="0" i="0" dirty="0">
                <a:solidFill>
                  <a:schemeClr val="bg1"/>
                </a:solidFill>
                <a:effectLst/>
                <a:latin typeface="Courier New" panose="02070309020205020404" pitchFamily="49" charset="0"/>
              </a:rPr>
              <a:t>                  WHEN action = '</a:t>
            </a:r>
            <a:r>
              <a:rPr lang="en-US" sz="1050" b="0" i="0" dirty="0" err="1">
                <a:solidFill>
                  <a:schemeClr val="bg1"/>
                </a:solidFill>
                <a:effectLst/>
                <a:latin typeface="Courier New" panose="02070309020205020404" pitchFamily="49" charset="0"/>
              </a:rPr>
              <a:t>sent_weekly_digest</a:t>
            </a:r>
            <a:r>
              <a:rPr lang="en-US" sz="1050" b="0" i="0" dirty="0">
                <a:solidFill>
                  <a:schemeClr val="bg1"/>
                </a:solidFill>
                <a:effectLst/>
                <a:latin typeface="Courier New" panose="02070309020205020404" pitchFamily="49" charset="0"/>
              </a:rPr>
              <a:t>' THEN 1</a:t>
            </a:r>
            <a:br>
              <a:rPr lang="en-US" sz="1050" dirty="0">
                <a:solidFill>
                  <a:schemeClr val="bg1"/>
                </a:solidFill>
              </a:rPr>
            </a:br>
            <a:r>
              <a:rPr lang="en-US" sz="1050" b="0" i="0" dirty="0">
                <a:solidFill>
                  <a:schemeClr val="bg1"/>
                </a:solidFill>
                <a:effectLst/>
                <a:latin typeface="Courier New" panose="02070309020205020404" pitchFamily="49" charset="0"/>
              </a:rPr>
              <a:t>                  ELSE 0</a:t>
            </a:r>
            <a:br>
              <a:rPr lang="en-US" sz="1050" dirty="0">
                <a:solidFill>
                  <a:schemeClr val="bg1"/>
                </a:solidFill>
              </a:rPr>
            </a:br>
            <a:r>
              <a:rPr lang="en-US" sz="1050" b="0" i="0" dirty="0">
                <a:solidFill>
                  <a:schemeClr val="bg1"/>
                </a:solidFill>
                <a:effectLst/>
                <a:latin typeface="Courier New" panose="02070309020205020404" pitchFamily="49" charset="0"/>
              </a:rPr>
              <a:t>                END               AS "</a:t>
            </a:r>
            <a:r>
              <a:rPr lang="en-US" sz="1050" b="0" i="0" dirty="0" err="1">
                <a:solidFill>
                  <a:schemeClr val="bg1"/>
                </a:solidFill>
                <a:effectLst/>
                <a:latin typeface="Courier New" panose="02070309020205020404" pitchFamily="49" charset="0"/>
              </a:rPr>
              <a:t>sent_weekly_digest</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CASE</a:t>
            </a:r>
            <a:br>
              <a:rPr lang="en-US" sz="1050" dirty="0">
                <a:solidFill>
                  <a:schemeClr val="bg1"/>
                </a:solidFill>
              </a:rPr>
            </a:br>
            <a:r>
              <a:rPr lang="en-US" sz="1050" b="0" i="0" dirty="0">
                <a:solidFill>
                  <a:schemeClr val="bg1"/>
                </a:solidFill>
                <a:effectLst/>
                <a:latin typeface="Courier New" panose="02070309020205020404" pitchFamily="49" charset="0"/>
              </a:rPr>
              <a:t>                  WHEN action = '</a:t>
            </a:r>
            <a:r>
              <a:rPr lang="en-US" sz="1050" b="0" i="0" dirty="0" err="1">
                <a:solidFill>
                  <a:schemeClr val="bg1"/>
                </a:solidFill>
                <a:effectLst/>
                <a:latin typeface="Courier New" panose="02070309020205020404" pitchFamily="49" charset="0"/>
              </a:rPr>
              <a:t>email_open</a:t>
            </a:r>
            <a:r>
              <a:rPr lang="en-US" sz="1050" b="0" i="0" dirty="0">
                <a:solidFill>
                  <a:schemeClr val="bg1"/>
                </a:solidFill>
                <a:effectLst/>
                <a:latin typeface="Courier New" panose="02070309020205020404" pitchFamily="49" charset="0"/>
              </a:rPr>
              <a:t>' THEN 1</a:t>
            </a:r>
            <a:br>
              <a:rPr lang="en-US" sz="1050" dirty="0">
                <a:solidFill>
                  <a:schemeClr val="bg1"/>
                </a:solidFill>
              </a:rPr>
            </a:br>
            <a:r>
              <a:rPr lang="en-US" sz="1050" b="0" i="0" dirty="0">
                <a:solidFill>
                  <a:schemeClr val="bg1"/>
                </a:solidFill>
                <a:effectLst/>
                <a:latin typeface="Courier New" panose="02070309020205020404" pitchFamily="49" charset="0"/>
              </a:rPr>
              <a:t>                  ELSE 0</a:t>
            </a:r>
            <a:br>
              <a:rPr lang="en-US" sz="1050" dirty="0">
                <a:solidFill>
                  <a:schemeClr val="bg1"/>
                </a:solidFill>
              </a:rPr>
            </a:br>
            <a:r>
              <a:rPr lang="en-US" sz="1050" b="0" i="0" dirty="0">
                <a:solidFill>
                  <a:schemeClr val="bg1"/>
                </a:solidFill>
                <a:effectLst/>
                <a:latin typeface="Courier New" panose="02070309020205020404" pitchFamily="49" charset="0"/>
              </a:rPr>
              <a:t>                END               AS "</a:t>
            </a:r>
            <a:r>
              <a:rPr lang="en-US" sz="1050" b="0" i="0" dirty="0" err="1">
                <a:solidFill>
                  <a:schemeClr val="bg1"/>
                </a:solidFill>
                <a:effectLst/>
                <a:latin typeface="Courier New" panose="02070309020205020404" pitchFamily="49" charset="0"/>
              </a:rPr>
              <a:t>email_open</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CASE</a:t>
            </a:r>
            <a:br>
              <a:rPr lang="en-US" sz="1050" dirty="0">
                <a:solidFill>
                  <a:schemeClr val="bg1"/>
                </a:solidFill>
              </a:rPr>
            </a:br>
            <a:r>
              <a:rPr lang="en-US" sz="1050" b="0" i="0" dirty="0">
                <a:solidFill>
                  <a:schemeClr val="bg1"/>
                </a:solidFill>
                <a:effectLst/>
                <a:latin typeface="Courier New" panose="02070309020205020404" pitchFamily="49" charset="0"/>
              </a:rPr>
              <a:t>                  WHEN action = '</a:t>
            </a:r>
            <a:r>
              <a:rPr lang="en-US" sz="1050" b="0" i="0" dirty="0" err="1">
                <a:solidFill>
                  <a:schemeClr val="bg1"/>
                </a:solidFill>
                <a:effectLst/>
                <a:latin typeface="Courier New" panose="02070309020205020404" pitchFamily="49" charset="0"/>
              </a:rPr>
              <a:t>email_clickthrough</a:t>
            </a:r>
            <a:r>
              <a:rPr lang="en-US" sz="1050" b="0" i="0" dirty="0">
                <a:solidFill>
                  <a:schemeClr val="bg1"/>
                </a:solidFill>
                <a:effectLst/>
                <a:latin typeface="Courier New" panose="02070309020205020404" pitchFamily="49" charset="0"/>
              </a:rPr>
              <a:t>' THEN 1</a:t>
            </a:r>
            <a:br>
              <a:rPr lang="en-US" sz="1050" dirty="0">
                <a:solidFill>
                  <a:schemeClr val="bg1"/>
                </a:solidFill>
              </a:rPr>
            </a:br>
            <a:r>
              <a:rPr lang="en-US" sz="1050" b="0" i="0" dirty="0">
                <a:solidFill>
                  <a:schemeClr val="bg1"/>
                </a:solidFill>
                <a:effectLst/>
                <a:latin typeface="Courier New" panose="02070309020205020404" pitchFamily="49" charset="0"/>
              </a:rPr>
              <a:t>                  ELSE 0</a:t>
            </a:r>
            <a:br>
              <a:rPr lang="en-US" sz="1050" dirty="0">
                <a:solidFill>
                  <a:schemeClr val="bg1"/>
                </a:solidFill>
              </a:rPr>
            </a:br>
            <a:r>
              <a:rPr lang="en-US" sz="1050" b="0" i="0" dirty="0">
                <a:solidFill>
                  <a:schemeClr val="bg1"/>
                </a:solidFill>
                <a:effectLst/>
                <a:latin typeface="Courier New" panose="02070309020205020404" pitchFamily="49" charset="0"/>
              </a:rPr>
              <a:t>                END               AS "</a:t>
            </a:r>
            <a:r>
              <a:rPr lang="en-US" sz="1050" b="0" i="0" dirty="0" err="1">
                <a:solidFill>
                  <a:schemeClr val="bg1"/>
                </a:solidFill>
                <a:effectLst/>
                <a:latin typeface="Courier New" panose="02070309020205020404" pitchFamily="49" charset="0"/>
              </a:rPr>
              <a:t>email_clickthrough</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CASE</a:t>
            </a:r>
            <a:br>
              <a:rPr lang="en-US" sz="1050" dirty="0">
                <a:solidFill>
                  <a:schemeClr val="bg1"/>
                </a:solidFill>
              </a:rPr>
            </a:br>
            <a:r>
              <a:rPr lang="en-US" sz="1050" b="0" i="0" dirty="0">
                <a:solidFill>
                  <a:schemeClr val="bg1"/>
                </a:solidFill>
                <a:effectLst/>
                <a:latin typeface="Courier New" panose="02070309020205020404" pitchFamily="49" charset="0"/>
              </a:rPr>
              <a:t>                  WHEN action = '</a:t>
            </a:r>
            <a:r>
              <a:rPr lang="en-US" sz="1050" b="0" i="0" dirty="0" err="1">
                <a:solidFill>
                  <a:schemeClr val="bg1"/>
                </a:solidFill>
                <a:effectLst/>
                <a:latin typeface="Courier New" panose="02070309020205020404" pitchFamily="49" charset="0"/>
              </a:rPr>
              <a:t>sent_reengagement_email</a:t>
            </a:r>
            <a:r>
              <a:rPr lang="en-US" sz="1050" b="0" i="0" dirty="0">
                <a:solidFill>
                  <a:schemeClr val="bg1"/>
                </a:solidFill>
                <a:effectLst/>
                <a:latin typeface="Courier New" panose="02070309020205020404" pitchFamily="49" charset="0"/>
              </a:rPr>
              <a:t>' THEN 1</a:t>
            </a:r>
            <a:br>
              <a:rPr lang="en-US" sz="1050" dirty="0">
                <a:solidFill>
                  <a:schemeClr val="bg1"/>
                </a:solidFill>
              </a:rPr>
            </a:br>
            <a:r>
              <a:rPr lang="en-US" sz="1050" b="0" i="0" dirty="0">
                <a:solidFill>
                  <a:schemeClr val="bg1"/>
                </a:solidFill>
                <a:effectLst/>
                <a:latin typeface="Courier New" panose="02070309020205020404" pitchFamily="49" charset="0"/>
              </a:rPr>
              <a:t>                  ELSE 0</a:t>
            </a:r>
            <a:br>
              <a:rPr lang="en-US" sz="1050" dirty="0">
                <a:solidFill>
                  <a:schemeClr val="bg1"/>
                </a:solidFill>
              </a:rPr>
            </a:br>
            <a:r>
              <a:rPr lang="en-US" sz="1050" b="0" i="0" dirty="0">
                <a:solidFill>
                  <a:schemeClr val="bg1"/>
                </a:solidFill>
                <a:effectLst/>
                <a:latin typeface="Courier New" panose="02070309020205020404" pitchFamily="49" charset="0"/>
              </a:rPr>
              <a:t>                END               AS "</a:t>
            </a:r>
            <a:r>
              <a:rPr lang="en-US" sz="1050" b="0" i="0" dirty="0" err="1">
                <a:solidFill>
                  <a:schemeClr val="bg1"/>
                </a:solidFill>
                <a:effectLst/>
                <a:latin typeface="Courier New" panose="02070309020205020404" pitchFamily="49" charset="0"/>
              </a:rPr>
              <a:t>sent_reengagement_email</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FROM   </a:t>
            </a:r>
            <a:r>
              <a:rPr lang="en-US" sz="1050" b="0" i="0" dirty="0" err="1">
                <a:solidFill>
                  <a:schemeClr val="bg1"/>
                </a:solidFill>
                <a:effectLst/>
                <a:latin typeface="Courier New" panose="02070309020205020404" pitchFamily="49" charset="0"/>
              </a:rPr>
              <a:t>email_events</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SELECT </a:t>
            </a:r>
            <a:r>
              <a:rPr lang="en-US" sz="1050" b="0" i="0" dirty="0" err="1">
                <a:solidFill>
                  <a:schemeClr val="bg1"/>
                </a:solidFill>
                <a:effectLst/>
                <a:latin typeface="Courier New" panose="02070309020205020404" pitchFamily="49" charset="0"/>
              </a:rPr>
              <a:t>week_num</a:t>
            </a:r>
            <a:r>
              <a:rPr lang="en-US" sz="1050" b="0" i="0" dirty="0">
                <a:solidFill>
                  <a:schemeClr val="bg1"/>
                </a:solidFill>
                <a:effectLst/>
                <a:latin typeface="Courier New" panose="02070309020205020404" pitchFamily="49" charset="0"/>
              </a:rPr>
              <a:t>,</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0" i="1" dirty="0">
                <a:solidFill>
                  <a:schemeClr val="bg1"/>
                </a:solidFill>
                <a:effectLst/>
                <a:latin typeface="Courier New" panose="02070309020205020404" pitchFamily="49" charset="0"/>
              </a:rPr>
              <a:t>Avg</a:t>
            </a:r>
            <a:r>
              <a:rPr lang="en-US" sz="1050" b="0" i="0" dirty="0">
                <a:solidFill>
                  <a:schemeClr val="bg1"/>
                </a:solidFill>
                <a:effectLst/>
                <a:latin typeface="Courier New" panose="02070309020205020404" pitchFamily="49" charset="0"/>
              </a:rPr>
              <a:t>(</a:t>
            </a:r>
            <a:r>
              <a:rPr lang="en-US" sz="1050" b="0" i="0" dirty="0" err="1">
                <a:solidFill>
                  <a:schemeClr val="bg1"/>
                </a:solidFill>
                <a:effectLst/>
                <a:latin typeface="Courier New" panose="02070309020205020404" pitchFamily="49" charset="0"/>
              </a:rPr>
              <a:t>sent_weekly_digest</a:t>
            </a:r>
            <a:r>
              <a:rPr lang="en-US" sz="1050" b="0" i="0" dirty="0">
                <a:solidFill>
                  <a:schemeClr val="bg1"/>
                </a:solidFill>
                <a:effectLst/>
                <a:latin typeface="Courier New" panose="02070309020205020404" pitchFamily="49" charset="0"/>
              </a:rPr>
              <a:t>)      AS "</a:t>
            </a:r>
            <a:r>
              <a:rPr lang="en-US" sz="1050" b="0" i="0" dirty="0" err="1">
                <a:solidFill>
                  <a:schemeClr val="bg1"/>
                </a:solidFill>
                <a:effectLst/>
                <a:latin typeface="Courier New" panose="02070309020205020404" pitchFamily="49" charset="0"/>
              </a:rPr>
              <a:t>sent_weekly_digest</a:t>
            </a:r>
            <a:r>
              <a:rPr lang="en-US" sz="1050" b="0" i="0" dirty="0">
                <a:solidFill>
                  <a:schemeClr val="bg1"/>
                </a:solidFill>
                <a:effectLst/>
                <a:latin typeface="Courier New" panose="02070309020205020404" pitchFamily="49" charset="0"/>
              </a:rPr>
              <a:t> Rate",</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0" i="1" dirty="0">
                <a:solidFill>
                  <a:schemeClr val="bg1"/>
                </a:solidFill>
                <a:effectLst/>
                <a:latin typeface="Courier New" panose="02070309020205020404" pitchFamily="49" charset="0"/>
              </a:rPr>
              <a:t>Avg</a:t>
            </a:r>
            <a:r>
              <a:rPr lang="en-US" sz="1050" b="0" i="0" dirty="0">
                <a:solidFill>
                  <a:schemeClr val="bg1"/>
                </a:solidFill>
                <a:effectLst/>
                <a:latin typeface="Courier New" panose="02070309020205020404" pitchFamily="49" charset="0"/>
              </a:rPr>
              <a:t>(</a:t>
            </a:r>
            <a:r>
              <a:rPr lang="en-US" sz="1050" b="0" i="0" dirty="0" err="1">
                <a:solidFill>
                  <a:schemeClr val="bg1"/>
                </a:solidFill>
                <a:effectLst/>
                <a:latin typeface="Courier New" panose="02070309020205020404" pitchFamily="49" charset="0"/>
              </a:rPr>
              <a:t>email_open</a:t>
            </a:r>
            <a:r>
              <a:rPr lang="en-US" sz="1050" b="0" i="0" dirty="0">
                <a:solidFill>
                  <a:schemeClr val="bg1"/>
                </a:solidFill>
                <a:effectLst/>
                <a:latin typeface="Courier New" panose="02070309020205020404" pitchFamily="49" charset="0"/>
              </a:rPr>
              <a:t>)              AS "</a:t>
            </a:r>
            <a:r>
              <a:rPr lang="en-US" sz="1050" b="0" i="0" dirty="0" err="1">
                <a:solidFill>
                  <a:schemeClr val="bg1"/>
                </a:solidFill>
                <a:effectLst/>
                <a:latin typeface="Courier New" panose="02070309020205020404" pitchFamily="49" charset="0"/>
              </a:rPr>
              <a:t>email_open</a:t>
            </a:r>
            <a:r>
              <a:rPr lang="en-US" sz="1050" b="0" i="0" dirty="0">
                <a:solidFill>
                  <a:schemeClr val="bg1"/>
                </a:solidFill>
                <a:effectLst/>
                <a:latin typeface="Courier New" panose="02070309020205020404" pitchFamily="49" charset="0"/>
              </a:rPr>
              <a:t> Rate",</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0" i="1" dirty="0">
                <a:solidFill>
                  <a:schemeClr val="bg1"/>
                </a:solidFill>
                <a:effectLst/>
                <a:latin typeface="Courier New" panose="02070309020205020404" pitchFamily="49" charset="0"/>
              </a:rPr>
              <a:t>Avg</a:t>
            </a:r>
            <a:r>
              <a:rPr lang="en-US" sz="1050" b="0" i="0" dirty="0">
                <a:solidFill>
                  <a:schemeClr val="bg1"/>
                </a:solidFill>
                <a:effectLst/>
                <a:latin typeface="Courier New" panose="02070309020205020404" pitchFamily="49" charset="0"/>
              </a:rPr>
              <a:t>(</a:t>
            </a:r>
            <a:r>
              <a:rPr lang="en-US" sz="1050" b="0" i="0" dirty="0" err="1">
                <a:solidFill>
                  <a:schemeClr val="bg1"/>
                </a:solidFill>
                <a:effectLst/>
                <a:latin typeface="Courier New" panose="02070309020205020404" pitchFamily="49" charset="0"/>
              </a:rPr>
              <a:t>email_clickthrough</a:t>
            </a:r>
            <a:r>
              <a:rPr lang="en-US" sz="1050" b="0" i="0" dirty="0">
                <a:solidFill>
                  <a:schemeClr val="bg1"/>
                </a:solidFill>
                <a:effectLst/>
                <a:latin typeface="Courier New" panose="02070309020205020404" pitchFamily="49" charset="0"/>
              </a:rPr>
              <a:t>)      AS "</a:t>
            </a:r>
            <a:r>
              <a:rPr lang="en-US" sz="1050" b="0" i="0" dirty="0" err="1">
                <a:solidFill>
                  <a:schemeClr val="bg1"/>
                </a:solidFill>
                <a:effectLst/>
                <a:latin typeface="Courier New" panose="02070309020205020404" pitchFamily="49" charset="0"/>
              </a:rPr>
              <a:t>email_clickthrough</a:t>
            </a:r>
            <a:r>
              <a:rPr lang="en-US" sz="1050" b="0" i="0" dirty="0">
                <a:solidFill>
                  <a:schemeClr val="bg1"/>
                </a:solidFill>
                <a:effectLst/>
                <a:latin typeface="Courier New" panose="02070309020205020404" pitchFamily="49" charset="0"/>
              </a:rPr>
              <a:t> Rate",</a:t>
            </a:r>
            <a:br>
              <a:rPr lang="en-US" sz="1050" dirty="0">
                <a:solidFill>
                  <a:schemeClr val="bg1"/>
                </a:solidFill>
              </a:rPr>
            </a:br>
            <a:r>
              <a:rPr lang="en-US" sz="1050" b="0" i="0" dirty="0">
                <a:solidFill>
                  <a:schemeClr val="bg1"/>
                </a:solidFill>
                <a:effectLst/>
                <a:latin typeface="Courier New" panose="02070309020205020404" pitchFamily="49" charset="0"/>
              </a:rPr>
              <a:t>       </a:t>
            </a:r>
            <a:r>
              <a:rPr lang="en-US" sz="1050" b="0" i="1" dirty="0">
                <a:solidFill>
                  <a:schemeClr val="bg1"/>
                </a:solidFill>
                <a:effectLst/>
                <a:latin typeface="Courier New" panose="02070309020205020404" pitchFamily="49" charset="0"/>
              </a:rPr>
              <a:t>Avg</a:t>
            </a:r>
            <a:r>
              <a:rPr lang="en-US" sz="1050" b="0" i="0" dirty="0">
                <a:solidFill>
                  <a:schemeClr val="bg1"/>
                </a:solidFill>
                <a:effectLst/>
                <a:latin typeface="Courier New" panose="02070309020205020404" pitchFamily="49" charset="0"/>
              </a:rPr>
              <a:t>(</a:t>
            </a:r>
            <a:r>
              <a:rPr lang="en-US" sz="1050" b="0" i="0" dirty="0" err="1">
                <a:solidFill>
                  <a:schemeClr val="bg1"/>
                </a:solidFill>
                <a:effectLst/>
                <a:latin typeface="Courier New" panose="02070309020205020404" pitchFamily="49" charset="0"/>
              </a:rPr>
              <a:t>sent_reengagement_email</a:t>
            </a:r>
            <a:r>
              <a:rPr lang="en-US" sz="1050" b="0" i="0" dirty="0">
                <a:solidFill>
                  <a:schemeClr val="bg1"/>
                </a:solidFill>
                <a:effectLst/>
                <a:latin typeface="Courier New" panose="02070309020205020404" pitchFamily="49" charset="0"/>
              </a:rPr>
              <a:t>) AS "</a:t>
            </a:r>
            <a:r>
              <a:rPr lang="en-US" sz="1050" b="0" i="0" dirty="0" err="1">
                <a:solidFill>
                  <a:schemeClr val="bg1"/>
                </a:solidFill>
                <a:effectLst/>
                <a:latin typeface="Courier New" panose="02070309020205020404" pitchFamily="49" charset="0"/>
              </a:rPr>
              <a:t>sent_reengagement_email</a:t>
            </a:r>
            <a:r>
              <a:rPr lang="en-US" sz="1050" b="0" i="0" dirty="0">
                <a:solidFill>
                  <a:schemeClr val="bg1"/>
                </a:solidFill>
                <a:effectLst/>
                <a:latin typeface="Courier New" panose="02070309020205020404" pitchFamily="49" charset="0"/>
              </a:rPr>
              <a:t> Rate"</a:t>
            </a:r>
            <a:br>
              <a:rPr lang="en-US" sz="1050" dirty="0">
                <a:solidFill>
                  <a:schemeClr val="bg1"/>
                </a:solidFill>
              </a:rPr>
            </a:br>
            <a:r>
              <a:rPr lang="en-US" sz="1050" b="0" i="0" dirty="0">
                <a:solidFill>
                  <a:schemeClr val="bg1"/>
                </a:solidFill>
                <a:effectLst/>
                <a:latin typeface="Courier New" panose="02070309020205020404" pitchFamily="49" charset="0"/>
              </a:rPr>
              <a:t>FROM   </a:t>
            </a:r>
            <a:r>
              <a:rPr lang="en-US" sz="1050" b="0" i="0" dirty="0" err="1">
                <a:solidFill>
                  <a:schemeClr val="bg1"/>
                </a:solidFill>
                <a:effectLst/>
                <a:latin typeface="Courier New" panose="02070309020205020404" pitchFamily="49" charset="0"/>
              </a:rPr>
              <a:t>email_metric</a:t>
            </a:r>
            <a:br>
              <a:rPr lang="en-US" sz="1050" dirty="0">
                <a:solidFill>
                  <a:schemeClr val="bg1"/>
                </a:solidFill>
              </a:rPr>
            </a:br>
            <a:r>
              <a:rPr lang="en-US" sz="1050" b="0" i="0" dirty="0">
                <a:solidFill>
                  <a:schemeClr val="bg1"/>
                </a:solidFill>
                <a:effectLst/>
                <a:latin typeface="Courier New" panose="02070309020205020404" pitchFamily="49" charset="0"/>
              </a:rPr>
              <a:t>GROUP  BY </a:t>
            </a:r>
            <a:r>
              <a:rPr lang="en-US" sz="1050" b="0" i="0" dirty="0" err="1">
                <a:solidFill>
                  <a:schemeClr val="bg1"/>
                </a:solidFill>
                <a:effectLst/>
                <a:latin typeface="Courier New" panose="02070309020205020404" pitchFamily="49" charset="0"/>
              </a:rPr>
              <a:t>week_num</a:t>
            </a:r>
            <a:br>
              <a:rPr lang="en-US" sz="1050" dirty="0">
                <a:solidFill>
                  <a:schemeClr val="bg1"/>
                </a:solidFill>
              </a:rPr>
            </a:br>
            <a:r>
              <a:rPr lang="en-US" sz="1050" b="0" i="0" dirty="0">
                <a:solidFill>
                  <a:schemeClr val="bg1"/>
                </a:solidFill>
                <a:effectLst/>
                <a:latin typeface="Courier New" panose="02070309020205020404" pitchFamily="49" charset="0"/>
              </a:rPr>
              <a:t>ORDER  BY </a:t>
            </a:r>
            <a:r>
              <a:rPr lang="en-US" sz="1050" b="0" i="0" dirty="0" err="1">
                <a:solidFill>
                  <a:schemeClr val="bg1"/>
                </a:solidFill>
                <a:effectLst/>
                <a:latin typeface="Courier New" panose="02070309020205020404" pitchFamily="49" charset="0"/>
              </a:rPr>
              <a:t>week_num</a:t>
            </a:r>
            <a:r>
              <a:rPr lang="en-US" sz="1050" b="0" i="0" dirty="0">
                <a:solidFill>
                  <a:schemeClr val="bg1"/>
                </a:solidFill>
                <a:effectLst/>
                <a:latin typeface="Courier New" panose="02070309020205020404" pitchFamily="49" charset="0"/>
              </a:rPr>
              <a:t>; </a:t>
            </a:r>
            <a:endParaRPr lang="en-US" sz="1050" b="1" dirty="0">
              <a:solidFill>
                <a:schemeClr val="bg1"/>
              </a:solidFill>
            </a:endParaRPr>
          </a:p>
        </p:txBody>
      </p:sp>
    </p:spTree>
    <p:extLst>
      <p:ext uri="{BB962C8B-B14F-4D97-AF65-F5344CB8AC3E}">
        <p14:creationId xmlns:p14="http://schemas.microsoft.com/office/powerpoint/2010/main" val="67767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dirty="0">
                <a:ln w="28575">
                  <a:noFill/>
                  <a:prstDash val="solid"/>
                </a:ln>
                <a:latin typeface="Tw Cen MT" panose="020B0602020104020603" pitchFamily="34" charset="77"/>
                <a:ea typeface="Verdana" panose="020B0604030504040204" pitchFamily="34" charset="0"/>
              </a:rPr>
              <a:t>RESULTS</a:t>
            </a:r>
            <a:endParaRPr lang="en-US" dirty="0"/>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027817" y="3685031"/>
            <a:ext cx="8417858" cy="2301599"/>
          </a:xfrm>
        </p:spPr>
        <p:txBody>
          <a:bodyPr/>
          <a:lstStyle/>
          <a:p>
            <a:pPr algn="l"/>
            <a:r>
              <a:rPr lang="en-US" sz="1800" b="1" dirty="0"/>
              <a:t>In this project, I learned how to apply advanced SQL concepts like Windows Functions, etc. I understood how the real-world industry works. It helped me in mastering my SQL concepts. I learned how to ask the right questions given the circumstances. From the given data and questions, which columns to consider and how to find the valuable insights which help the business to grow. I learned how the company find different areas related to the company to improve it further. I got to know about investigating metric spike (why there is a boom and why there is a dip).</a:t>
            </a:r>
            <a:endParaRPr lang="en-US" sz="1800" b="1" i="0" dirty="0">
              <a:solidFill>
                <a:srgbClr val="000000"/>
              </a:solidFill>
              <a:effectLst/>
              <a:latin typeface="Univers Condensed Light (Body)"/>
            </a:endParaRPr>
          </a:p>
        </p:txBody>
      </p:sp>
      <p:sp>
        <p:nvSpPr>
          <p:cNvPr id="4" name="TextBox 3">
            <a:extLst>
              <a:ext uri="{FF2B5EF4-FFF2-40B4-BE49-F238E27FC236}">
                <a16:creationId xmlns:a16="http://schemas.microsoft.com/office/drawing/2014/main" id="{26438C0D-2D3B-11CE-B047-3AEAD7C66752}"/>
              </a:ext>
            </a:extLst>
          </p:cNvPr>
          <p:cNvSpPr txBox="1"/>
          <p:nvPr/>
        </p:nvSpPr>
        <p:spPr>
          <a:xfrm>
            <a:off x="608926" y="6135450"/>
            <a:ext cx="2115223" cy="461665"/>
          </a:xfrm>
          <a:prstGeom prst="rect">
            <a:avLst/>
          </a:prstGeom>
          <a:noFill/>
        </p:spPr>
        <p:txBody>
          <a:bodyPr wrap="square">
            <a:spAutoFit/>
          </a:bodyPr>
          <a:lstStyle/>
          <a:p>
            <a:r>
              <a:rPr lang="en-US" sz="1200" dirty="0">
                <a:solidFill>
                  <a:schemeClr val="bg1"/>
                </a:solidFill>
              </a:rPr>
              <a:t>Operation Analytics and </a:t>
            </a:r>
            <a:br>
              <a:rPr lang="en-US" sz="1200" dirty="0">
                <a:solidFill>
                  <a:schemeClr val="bg1"/>
                </a:solidFill>
              </a:rPr>
            </a:br>
            <a:r>
              <a:rPr lang="en-US" sz="1200" dirty="0">
                <a:solidFill>
                  <a:schemeClr val="bg1"/>
                </a:solidFill>
              </a:rPr>
              <a:t>Investigating Metric Spike</a:t>
            </a:r>
          </a:p>
        </p:txBody>
      </p:sp>
      <p:sp>
        <p:nvSpPr>
          <p:cNvPr id="7" name="Slide Number Placeholder 4">
            <a:extLst>
              <a:ext uri="{FF2B5EF4-FFF2-40B4-BE49-F238E27FC236}">
                <a16:creationId xmlns:a16="http://schemas.microsoft.com/office/drawing/2014/main" id="{2C4EB0D0-7DA5-B4F0-B7F9-AF6C783E3DC0}"/>
              </a:ext>
            </a:extLst>
          </p:cNvPr>
          <p:cNvSpPr txBox="1">
            <a:spLocks/>
          </p:cNvSpPr>
          <p:nvPr/>
        </p:nvSpPr>
        <p:spPr>
          <a:xfrm>
            <a:off x="464864" y="416859"/>
            <a:ext cx="521208" cy="3108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200" smtClean="0">
                <a:solidFill>
                  <a:schemeClr val="bg1"/>
                </a:solidFill>
              </a:rPr>
              <a:pPr/>
              <a:t>15</a:t>
            </a:fld>
            <a:endParaRPr lang="en-US" sz="1200" dirty="0">
              <a:solidFill>
                <a:schemeClr val="bg1"/>
              </a:solidFill>
            </a:endParaRPr>
          </a:p>
        </p:txBody>
      </p:sp>
    </p:spTree>
    <p:extLst>
      <p:ext uri="{BB962C8B-B14F-4D97-AF65-F5344CB8AC3E}">
        <p14:creationId xmlns:p14="http://schemas.microsoft.com/office/powerpoint/2010/main" val="1958759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a:xfrm>
            <a:off x="5603121" y="1694329"/>
            <a:ext cx="4718304" cy="2592593"/>
          </a:xfrm>
        </p:spPr>
        <p:txBody>
          <a:bodyPr/>
          <a:lstStyle/>
          <a:p>
            <a:r>
              <a:rPr lang="en-US" sz="8000" b="1" spc="600" dirty="0">
                <a:ln w="28575">
                  <a:noFill/>
                  <a:prstDash val="solid"/>
                </a:ln>
                <a:solidFill>
                  <a:schemeClr val="bg1"/>
                </a:solidFill>
                <a:latin typeface="Tw Cen MT" panose="020B0602020104020603" pitchFamily="34" charset="77"/>
              </a:rPr>
              <a:t>THANK </a:t>
            </a:r>
            <a:br>
              <a:rPr lang="en-US" sz="8000" b="1" spc="600" dirty="0">
                <a:ln w="28575">
                  <a:noFill/>
                  <a:prstDash val="solid"/>
                </a:ln>
                <a:solidFill>
                  <a:schemeClr val="bg1"/>
                </a:solidFill>
                <a:latin typeface="Tw Cen MT" panose="020B0602020104020603" pitchFamily="34" charset="77"/>
              </a:rPr>
            </a:br>
            <a:r>
              <a:rPr lang="en-US" sz="8000" b="1" spc="600" dirty="0">
                <a:ln w="28575">
                  <a:noFill/>
                  <a:prstDash val="solid"/>
                </a:ln>
                <a:solidFill>
                  <a:schemeClr val="bg1"/>
                </a:solidFill>
                <a:latin typeface="Tw Cen MT" panose="020B0602020104020603" pitchFamily="34" charset="77"/>
              </a:rPr>
              <a:t>  YOU</a:t>
            </a:r>
            <a:endParaRPr lang="en-US" sz="8000" dirty="0"/>
          </a:p>
        </p:txBody>
      </p:sp>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p:txBody>
          <a:bodyPr>
            <a:normAutofit/>
          </a:bodyPr>
          <a:lstStyle/>
          <a:p>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p:txBody>
          <a:bodyPr/>
          <a:lstStyle/>
          <a:p>
            <a:pPr>
              <a:lnSpc>
                <a:spcPct val="150000"/>
              </a:lnSpc>
              <a:buFont typeface="Wingdings" panose="05000000000000000000" pitchFamily="2" charset="2"/>
              <a:buChar char="v"/>
            </a:pPr>
            <a:r>
              <a:rPr lang="en-IN" sz="2000" dirty="0"/>
              <a:t> </a:t>
            </a:r>
            <a:r>
              <a:rPr lang="en-IN" sz="2400" b="1" dirty="0"/>
              <a:t>Project Description</a:t>
            </a:r>
          </a:p>
          <a:p>
            <a:pPr>
              <a:lnSpc>
                <a:spcPct val="150000"/>
              </a:lnSpc>
              <a:buFont typeface="Wingdings" panose="05000000000000000000" pitchFamily="2" charset="2"/>
              <a:buChar char="v"/>
            </a:pPr>
            <a:r>
              <a:rPr lang="en-IN" sz="2400" b="1" dirty="0"/>
              <a:t>  Approach</a:t>
            </a:r>
          </a:p>
          <a:p>
            <a:pPr>
              <a:lnSpc>
                <a:spcPct val="150000"/>
              </a:lnSpc>
              <a:buFont typeface="Wingdings" panose="05000000000000000000" pitchFamily="2" charset="2"/>
              <a:buChar char="v"/>
            </a:pPr>
            <a:r>
              <a:rPr lang="en-IN" sz="2400" b="1" dirty="0"/>
              <a:t>  Tech-Stack Used</a:t>
            </a:r>
          </a:p>
          <a:p>
            <a:pPr>
              <a:lnSpc>
                <a:spcPct val="150000"/>
              </a:lnSpc>
              <a:buFont typeface="Wingdings" panose="05000000000000000000" pitchFamily="2" charset="2"/>
              <a:buChar char="v"/>
            </a:pPr>
            <a:r>
              <a:rPr lang="en-IN" sz="2400" b="1" dirty="0"/>
              <a:t>  Insights</a:t>
            </a:r>
          </a:p>
          <a:p>
            <a:pPr>
              <a:lnSpc>
                <a:spcPct val="150000"/>
              </a:lnSpc>
              <a:buFont typeface="Wingdings" panose="05000000000000000000" pitchFamily="2" charset="2"/>
              <a:buChar char="v"/>
            </a:pPr>
            <a:r>
              <a:rPr lang="en-IN" sz="2400" b="1" dirty="0"/>
              <a:t>  Result</a:t>
            </a:r>
            <a:endParaRPr lang="en-US" b="1" dirty="0">
              <a:solidFill>
                <a:schemeClr val="bg1"/>
              </a:solidFill>
              <a:latin typeface="Segoe UI Light" panose="020B0502040204020203" pitchFamily="34" charset="0"/>
              <a:cs typeface="Segoe UI Light" panose="020B0502040204020203" pitchFamily="34" charset="0"/>
            </a:endParaRPr>
          </a:p>
        </p:txBody>
      </p:sp>
      <p:sp>
        <p:nvSpPr>
          <p:cNvPr id="4" name="Footer Placeholder 3">
            <a:extLst>
              <a:ext uri="{FF2B5EF4-FFF2-40B4-BE49-F238E27FC236}">
                <a16:creationId xmlns:a16="http://schemas.microsoft.com/office/drawing/2014/main" id="{DDD0AE42-75AF-229C-2692-C10ADA4FFA83}"/>
              </a:ext>
            </a:extLst>
          </p:cNvPr>
          <p:cNvSpPr>
            <a:spLocks noGrp="1"/>
          </p:cNvSpPr>
          <p:nvPr>
            <p:ph type="ftr" sz="quarter" idx="10"/>
          </p:nvPr>
        </p:nvSpPr>
        <p:spPr/>
        <p:txBody>
          <a:bodyPr/>
          <a:lstStyle/>
          <a:p>
            <a:r>
              <a:rPr lang="en-US" dirty="0"/>
              <a:t>Operation Analytics and Investigating Metric Spike</a:t>
            </a:r>
          </a:p>
        </p:txBody>
      </p:sp>
    </p:spTree>
    <p:extLst>
      <p:ext uri="{BB962C8B-B14F-4D97-AF65-F5344CB8AC3E}">
        <p14:creationId xmlns:p14="http://schemas.microsoft.com/office/powerpoint/2010/main" val="354802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title"/>
          </p:nvPr>
        </p:nvSpPr>
        <p:spPr>
          <a:xfrm>
            <a:off x="1326418" y="139849"/>
            <a:ext cx="8878824" cy="1069848"/>
          </a:xfrm>
        </p:spPr>
        <p:txBody>
          <a:bodyPr/>
          <a:lstStyle/>
          <a:p>
            <a:r>
              <a:rPr lang="en-IN" sz="4400" b="1" spc="600" dirty="0">
                <a:ln w="28575">
                  <a:noFill/>
                  <a:prstDash val="solid"/>
                </a:ln>
                <a:solidFill>
                  <a:schemeClr val="bg1"/>
                </a:solidFill>
                <a:latin typeface="Tw Cen MT" panose="020B0602020104020603" pitchFamily="34" charset="77"/>
                <a:ea typeface="Verdana" panose="020B0604030504040204" pitchFamily="34" charset="0"/>
                <a:cs typeface="Verdana" panose="020B0604030504040204" pitchFamily="34" charset="0"/>
              </a:rPr>
              <a:t>PROJECT DESCRIPTION </a:t>
            </a:r>
            <a:endParaRPr lang="en-US" sz="4400" dirty="0"/>
          </a:p>
        </p:txBody>
      </p:sp>
      <p:sp>
        <p:nvSpPr>
          <p:cNvPr id="3" name="Subtitle 2">
            <a:extLst>
              <a:ext uri="{FF2B5EF4-FFF2-40B4-BE49-F238E27FC236}">
                <a16:creationId xmlns:a16="http://schemas.microsoft.com/office/drawing/2014/main" id="{6F9C1627-7A56-025E-482D-E2AB014EDF92}"/>
              </a:ext>
            </a:extLst>
          </p:cNvPr>
          <p:cNvSpPr>
            <a:spLocks noGrp="1"/>
          </p:cNvSpPr>
          <p:nvPr>
            <p:ph idx="1"/>
          </p:nvPr>
        </p:nvSpPr>
        <p:spPr>
          <a:xfrm>
            <a:off x="1326418" y="1551253"/>
            <a:ext cx="9420472" cy="4591364"/>
          </a:xfrm>
          <a:noFill/>
        </p:spPr>
        <p:txBody>
          <a:bodyPr/>
          <a:lstStyle/>
          <a:p>
            <a:pPr marL="0" indent="0">
              <a:buNone/>
            </a:pPr>
            <a:r>
              <a:rPr lang="en-US" sz="1800" b="1" dirty="0"/>
              <a:t>With the help of operation analytics, the company can find the areas on which it must improve upon. Being one of the most important parts of a company, this kind of analysis is further used to understanding between cross-functional teams, and more effective workflows. Investigating metric spike is also an important part of operation analytics as being a Data Analyst we must be able to understand or make other teams understand questions like- Why is there a dip in daily engagement? Why have sales taken a dip? Etc. Questions like these must be answered daily and for that it’s very important to investigate metric spike.</a:t>
            </a:r>
          </a:p>
          <a:p>
            <a:pPr marL="0" indent="0">
              <a:buNone/>
            </a:pPr>
            <a:r>
              <a:rPr lang="en-US" sz="1800" b="1" dirty="0"/>
              <a:t>   Working for a company like Microsoft designated as Data Analyst Lead and is provided with different data sets, tables from which I must derive certain insights out of it and answer the questions asked by different departments.</a:t>
            </a:r>
          </a:p>
          <a:p>
            <a:pPr algn="l"/>
            <a:endParaRPr lang="en-US" sz="1800" b="0" i="0" dirty="0">
              <a:solidFill>
                <a:srgbClr val="000000"/>
              </a:solidFill>
              <a:effectLst/>
              <a:latin typeface="Univers Condensed Light (Body)"/>
            </a:endParaRPr>
          </a:p>
        </p:txBody>
      </p:sp>
      <p:sp>
        <p:nvSpPr>
          <p:cNvPr id="9" name="Slide Number Placeholder 4">
            <a:extLst>
              <a:ext uri="{FF2B5EF4-FFF2-40B4-BE49-F238E27FC236}">
                <a16:creationId xmlns:a16="http://schemas.microsoft.com/office/drawing/2014/main" id="{8AF659E2-4EAE-6FEA-B87A-1FC5B98E0231}"/>
              </a:ext>
            </a:extLst>
          </p:cNvPr>
          <p:cNvSpPr>
            <a:spLocks noGrp="1"/>
          </p:cNvSpPr>
          <p:nvPr>
            <p:ph type="sldNum" sz="quarter" idx="11"/>
          </p:nvPr>
        </p:nvSpPr>
        <p:spPr>
          <a:xfrm>
            <a:off x="329184" y="411480"/>
            <a:ext cx="521208" cy="310896"/>
          </a:xfrm>
        </p:spPr>
        <p:txBody>
          <a:bodyPr/>
          <a:lstStyle/>
          <a:p>
            <a:fld id="{294A09A9-5501-47C1-A89A-A340965A2BE2}" type="slidenum">
              <a:rPr lang="en-US" smtClean="0"/>
              <a:pPr/>
              <a:t>3</a:t>
            </a:fld>
            <a:endParaRPr lang="en-US" dirty="0"/>
          </a:p>
        </p:txBody>
      </p:sp>
      <p:sp>
        <p:nvSpPr>
          <p:cNvPr id="10" name="Footer Placeholder 3">
            <a:extLst>
              <a:ext uri="{FF2B5EF4-FFF2-40B4-BE49-F238E27FC236}">
                <a16:creationId xmlns:a16="http://schemas.microsoft.com/office/drawing/2014/main" id="{ED025EFD-47B3-41F3-962E-47EF6EA7A075}"/>
              </a:ext>
            </a:extLst>
          </p:cNvPr>
          <p:cNvSpPr>
            <a:spLocks noGrp="1"/>
          </p:cNvSpPr>
          <p:nvPr>
            <p:ph type="ftr" sz="quarter" idx="10"/>
          </p:nvPr>
        </p:nvSpPr>
        <p:spPr>
          <a:xfrm>
            <a:off x="466344" y="6190488"/>
            <a:ext cx="2331720" cy="274320"/>
          </a:xfrm>
        </p:spPr>
        <p:txBody>
          <a:bodyPr/>
          <a:lstStyle/>
          <a:p>
            <a:r>
              <a:rPr lang="en-US" dirty="0"/>
              <a:t>Operation Analytics and Investigating Metric Spike</a:t>
            </a:r>
          </a:p>
        </p:txBody>
      </p:sp>
    </p:spTree>
    <p:extLst>
      <p:ext uri="{BB962C8B-B14F-4D97-AF65-F5344CB8AC3E}">
        <p14:creationId xmlns:p14="http://schemas.microsoft.com/office/powerpoint/2010/main" val="185958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1522476" y="341017"/>
            <a:ext cx="9144000" cy="1069848"/>
          </a:xfrm>
        </p:spPr>
        <p:txBody>
          <a:bodyPr/>
          <a:lstStyle/>
          <a:p>
            <a:r>
              <a:rPr lang="en-US" dirty="0"/>
              <a:t>APPROACH</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a:xfrm>
            <a:off x="1237130" y="2018133"/>
            <a:ext cx="10058399" cy="3296143"/>
          </a:xfrm>
        </p:spPr>
        <p:txBody>
          <a:bodyPr/>
          <a:lstStyle/>
          <a:p>
            <a:pPr algn="just"/>
            <a:r>
              <a:rPr lang="en-IN" sz="2800" b="1" dirty="0"/>
              <a:t>Database creation : </a:t>
            </a:r>
            <a:r>
              <a:rPr lang="en-IN" b="1" dirty="0"/>
              <a:t>Created and inserted the values in the database using the DDL &amp; DML SQL queries provided by the product manager(as per project) in the MySQL database using MySQL workbench.</a:t>
            </a:r>
          </a:p>
          <a:p>
            <a:pPr algn="just"/>
            <a:endParaRPr lang="en-IN" b="1" dirty="0"/>
          </a:p>
          <a:p>
            <a:pPr algn="just"/>
            <a:r>
              <a:rPr lang="en-IN" sz="2800" b="1" dirty="0"/>
              <a:t>Extraction of insights : </a:t>
            </a:r>
            <a:r>
              <a:rPr lang="en-IN" b="1" dirty="0"/>
              <a:t>After creating the database required insights are generated from the database tables by running SQL queries in MySQL workbench.</a:t>
            </a:r>
          </a:p>
        </p:txBody>
      </p:sp>
      <p:sp>
        <p:nvSpPr>
          <p:cNvPr id="5" name="Slide Number Placeholder 4">
            <a:extLst>
              <a:ext uri="{FF2B5EF4-FFF2-40B4-BE49-F238E27FC236}">
                <a16:creationId xmlns:a16="http://schemas.microsoft.com/office/drawing/2014/main" id="{A569DD93-F1F1-E72E-4D83-399797E1FE5D}"/>
              </a:ext>
            </a:extLst>
          </p:cNvPr>
          <p:cNvSpPr txBox="1">
            <a:spLocks/>
          </p:cNvSpPr>
          <p:nvPr/>
        </p:nvSpPr>
        <p:spPr>
          <a:xfrm>
            <a:off x="464864" y="416859"/>
            <a:ext cx="521208" cy="3108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200" smtClean="0">
                <a:solidFill>
                  <a:schemeClr val="bg1"/>
                </a:solidFill>
              </a:rPr>
              <a:pPr/>
              <a:t>4</a:t>
            </a:fld>
            <a:endParaRPr lang="en-US" sz="1200" dirty="0">
              <a:solidFill>
                <a:schemeClr val="bg1"/>
              </a:solidFill>
            </a:endParaRPr>
          </a:p>
        </p:txBody>
      </p:sp>
      <p:sp>
        <p:nvSpPr>
          <p:cNvPr id="7" name="TextBox 6">
            <a:extLst>
              <a:ext uri="{FF2B5EF4-FFF2-40B4-BE49-F238E27FC236}">
                <a16:creationId xmlns:a16="http://schemas.microsoft.com/office/drawing/2014/main" id="{2460593D-747B-20DE-6BF3-556AED24D520}"/>
              </a:ext>
            </a:extLst>
          </p:cNvPr>
          <p:cNvSpPr txBox="1"/>
          <p:nvPr/>
        </p:nvSpPr>
        <p:spPr>
          <a:xfrm>
            <a:off x="464864" y="6098348"/>
            <a:ext cx="2115223" cy="461665"/>
          </a:xfrm>
          <a:prstGeom prst="rect">
            <a:avLst/>
          </a:prstGeom>
          <a:noFill/>
        </p:spPr>
        <p:txBody>
          <a:bodyPr wrap="square">
            <a:spAutoFit/>
          </a:bodyPr>
          <a:lstStyle/>
          <a:p>
            <a:r>
              <a:rPr lang="en-US" sz="1200" dirty="0">
                <a:solidFill>
                  <a:schemeClr val="bg1"/>
                </a:solidFill>
              </a:rPr>
              <a:t>Operation Analytics and </a:t>
            </a:r>
            <a:br>
              <a:rPr lang="en-US" sz="1200" dirty="0">
                <a:solidFill>
                  <a:schemeClr val="bg1"/>
                </a:solidFill>
              </a:rPr>
            </a:br>
            <a:r>
              <a:rPr lang="en-US" sz="1200" dirty="0">
                <a:solidFill>
                  <a:schemeClr val="bg1"/>
                </a:solidFill>
              </a:rPr>
              <a:t>Investigating Metric Spike</a:t>
            </a:r>
          </a:p>
        </p:txBody>
      </p:sp>
    </p:spTree>
    <p:extLst>
      <p:ext uri="{BB962C8B-B14F-4D97-AF65-F5344CB8AC3E}">
        <p14:creationId xmlns:p14="http://schemas.microsoft.com/office/powerpoint/2010/main" val="54847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1440628" y="2029967"/>
            <a:ext cx="9144000" cy="1069848"/>
          </a:xfrm>
        </p:spPr>
        <p:txBody>
          <a:bodyPr/>
          <a:lstStyle/>
          <a:p>
            <a:r>
              <a:rPr lang="en-US" dirty="0"/>
              <a:t>TECH-STACK USED</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a:xfrm>
            <a:off x="1607371" y="3814661"/>
            <a:ext cx="9187927" cy="1741665"/>
          </a:xfrm>
        </p:spPr>
        <p:txBody>
          <a:bodyPr/>
          <a:lstStyle/>
          <a:p>
            <a:r>
              <a:rPr lang="en-US" sz="2200" b="1" dirty="0">
                <a:latin typeface="Univers Condensed Light (Body)"/>
              </a:rPr>
              <a:t>Used MySQL Community Server - GPL Version 8.0.36.0 and Connector Version C++ 8.0.36.0 for creating my project as MySQL Community Server - GPL is a free and open-source relational database management system that uses SQL.</a:t>
            </a:r>
            <a:endParaRPr lang="en-IN" sz="2200" b="1" dirty="0">
              <a:latin typeface="Univers Condensed Light (Body)"/>
            </a:endParaRPr>
          </a:p>
        </p:txBody>
      </p:sp>
      <p:sp>
        <p:nvSpPr>
          <p:cNvPr id="6" name="Slide Number Placeholder 4">
            <a:extLst>
              <a:ext uri="{FF2B5EF4-FFF2-40B4-BE49-F238E27FC236}">
                <a16:creationId xmlns:a16="http://schemas.microsoft.com/office/drawing/2014/main" id="{3F1BDE7F-193E-7B7C-E6D7-C0447C0555BE}"/>
              </a:ext>
            </a:extLst>
          </p:cNvPr>
          <p:cNvSpPr txBox="1">
            <a:spLocks/>
          </p:cNvSpPr>
          <p:nvPr/>
        </p:nvSpPr>
        <p:spPr>
          <a:xfrm>
            <a:off x="485213" y="427617"/>
            <a:ext cx="521208" cy="3108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200" smtClean="0">
                <a:solidFill>
                  <a:schemeClr val="bg1"/>
                </a:solidFill>
              </a:rPr>
              <a:pPr/>
              <a:t>5</a:t>
            </a:fld>
            <a:endParaRPr lang="en-US" dirty="0">
              <a:solidFill>
                <a:schemeClr val="bg1"/>
              </a:solidFill>
            </a:endParaRPr>
          </a:p>
        </p:txBody>
      </p:sp>
      <p:sp>
        <p:nvSpPr>
          <p:cNvPr id="10" name="TextBox 9">
            <a:extLst>
              <a:ext uri="{FF2B5EF4-FFF2-40B4-BE49-F238E27FC236}">
                <a16:creationId xmlns:a16="http://schemas.microsoft.com/office/drawing/2014/main" id="{CD838A2B-2F4E-7D4A-D3B8-871EAA1DEFF5}"/>
              </a:ext>
            </a:extLst>
          </p:cNvPr>
          <p:cNvSpPr txBox="1"/>
          <p:nvPr/>
        </p:nvSpPr>
        <p:spPr>
          <a:xfrm>
            <a:off x="464864" y="6098348"/>
            <a:ext cx="2115223" cy="461665"/>
          </a:xfrm>
          <a:prstGeom prst="rect">
            <a:avLst/>
          </a:prstGeom>
          <a:noFill/>
        </p:spPr>
        <p:txBody>
          <a:bodyPr wrap="square">
            <a:spAutoFit/>
          </a:bodyPr>
          <a:lstStyle/>
          <a:p>
            <a:r>
              <a:rPr lang="en-US" sz="1200" dirty="0">
                <a:solidFill>
                  <a:schemeClr val="bg1"/>
                </a:solidFill>
              </a:rPr>
              <a:t>Operation Analytics and </a:t>
            </a:r>
            <a:br>
              <a:rPr lang="en-US" sz="1200" dirty="0">
                <a:solidFill>
                  <a:schemeClr val="bg1"/>
                </a:solidFill>
              </a:rPr>
            </a:br>
            <a:r>
              <a:rPr lang="en-US" sz="1200" dirty="0">
                <a:solidFill>
                  <a:schemeClr val="bg1"/>
                </a:solidFill>
              </a:rPr>
              <a:t>Investigating Metric Spike</a:t>
            </a:r>
          </a:p>
        </p:txBody>
      </p:sp>
    </p:spTree>
    <p:extLst>
      <p:ext uri="{BB962C8B-B14F-4D97-AF65-F5344CB8AC3E}">
        <p14:creationId xmlns:p14="http://schemas.microsoft.com/office/powerpoint/2010/main" val="2731450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543632" y="0"/>
            <a:ext cx="8878824" cy="1069848"/>
          </a:xfrm>
        </p:spPr>
        <p:txBody>
          <a:bodyPr/>
          <a:lstStyle/>
          <a:p>
            <a:r>
              <a:rPr lang="en-US" dirty="0"/>
              <a:t>INSIGHTs</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p:txBody>
          <a:bodyPr/>
          <a:lstStyle/>
          <a:p>
            <a:r>
              <a:rPr lang="en-US" dirty="0"/>
              <a:t>Operation Analytics and Investigating Metric Spike</a:t>
            </a:r>
          </a:p>
        </p:txBody>
      </p:sp>
      <p:pic>
        <p:nvPicPr>
          <p:cNvPr id="3" name="Picture 2">
            <a:extLst>
              <a:ext uri="{FF2B5EF4-FFF2-40B4-BE49-F238E27FC236}">
                <a16:creationId xmlns:a16="http://schemas.microsoft.com/office/drawing/2014/main" id="{3D419FF9-2CF6-F6D8-3BA1-D4189EE26557}"/>
              </a:ext>
            </a:extLst>
          </p:cNvPr>
          <p:cNvPicPr>
            <a:picLocks noChangeAspect="1"/>
          </p:cNvPicPr>
          <p:nvPr/>
        </p:nvPicPr>
        <p:blipFill rotWithShape="1">
          <a:blip r:embed="rId2"/>
          <a:srcRect l="12647" t="34902" r="74926" b="58170"/>
          <a:stretch/>
        </p:blipFill>
        <p:spPr>
          <a:xfrm>
            <a:off x="7940487" y="1725704"/>
            <a:ext cx="3544610" cy="1111624"/>
          </a:xfrm>
          <a:prstGeom prst="rect">
            <a:avLst/>
          </a:prstGeom>
        </p:spPr>
      </p:pic>
      <p:sp>
        <p:nvSpPr>
          <p:cNvPr id="5" name="TextBox 4">
            <a:extLst>
              <a:ext uri="{FF2B5EF4-FFF2-40B4-BE49-F238E27FC236}">
                <a16:creationId xmlns:a16="http://schemas.microsoft.com/office/drawing/2014/main" id="{46F40908-B1A0-38FC-35E1-A358ADB85961}"/>
              </a:ext>
            </a:extLst>
          </p:cNvPr>
          <p:cNvSpPr txBox="1"/>
          <p:nvPr/>
        </p:nvSpPr>
        <p:spPr>
          <a:xfrm>
            <a:off x="850392" y="2466284"/>
            <a:ext cx="6572384" cy="3046988"/>
          </a:xfrm>
          <a:prstGeom prst="rect">
            <a:avLst/>
          </a:prstGeom>
          <a:noFill/>
          <a:ln>
            <a:solidFill>
              <a:schemeClr val="bg1"/>
            </a:solidFill>
          </a:ln>
        </p:spPr>
        <p:txBody>
          <a:bodyPr wrap="square">
            <a:spAutoFit/>
          </a:bodyPr>
          <a:lstStyle/>
          <a:p>
            <a:r>
              <a:rPr lang="en-US" b="1" dirty="0">
                <a:solidFill>
                  <a:schemeClr val="bg1"/>
                </a:solidFill>
              </a:rPr>
              <a:t> Number of jobs reviewed: </a:t>
            </a:r>
            <a:r>
              <a:rPr lang="en-US" dirty="0">
                <a:solidFill>
                  <a:schemeClr val="bg1"/>
                </a:solidFill>
              </a:rPr>
              <a:t>Amount of jobs reviewed over </a:t>
            </a:r>
            <a:r>
              <a:rPr lang="en-US" dirty="0" err="1">
                <a:solidFill>
                  <a:schemeClr val="bg1"/>
                </a:solidFill>
              </a:rPr>
              <a:t>time.task</a:t>
            </a:r>
            <a:r>
              <a:rPr lang="en-US" dirty="0">
                <a:solidFill>
                  <a:schemeClr val="bg1"/>
                </a:solidFill>
              </a:rPr>
              <a:t>: Calculate the number of jobs reviewed per hour per day for November 2020?</a:t>
            </a:r>
            <a:endParaRPr lang="en-US" sz="1600" dirty="0">
              <a:solidFill>
                <a:schemeClr val="bg1"/>
              </a:solidFill>
            </a:endParaRPr>
          </a:p>
          <a:p>
            <a:r>
              <a:rPr lang="en-US" b="1" dirty="0">
                <a:solidFill>
                  <a:schemeClr val="bg1"/>
                </a:solidFill>
              </a:rPr>
              <a:t> </a:t>
            </a:r>
          </a:p>
          <a:p>
            <a:pPr lvl="1"/>
            <a:r>
              <a:rPr lang="en-US" sz="1200" b="0" i="0" dirty="0">
                <a:solidFill>
                  <a:schemeClr val="bg1"/>
                </a:solidFill>
                <a:effectLst/>
                <a:latin typeface="Courier New" panose="02070309020205020404" pitchFamily="49" charset="0"/>
              </a:rPr>
              <a:t>WITH </a:t>
            </a:r>
            <a:r>
              <a:rPr lang="en-US" sz="1200" b="0" i="0" dirty="0" err="1">
                <a:solidFill>
                  <a:schemeClr val="bg1"/>
                </a:solidFill>
                <a:effectLst/>
                <a:latin typeface="Courier New" panose="02070309020205020404" pitchFamily="49" charset="0"/>
              </a:rPr>
              <a:t>jobs_review_per_hr</a:t>
            </a:r>
            <a:br>
              <a:rPr lang="en-US" sz="1200" dirty="0">
                <a:solidFill>
                  <a:schemeClr val="bg1"/>
                </a:solidFill>
              </a:rPr>
            </a:br>
            <a:r>
              <a:rPr lang="en-US" sz="1200" b="0" i="0" dirty="0">
                <a:solidFill>
                  <a:schemeClr val="bg1"/>
                </a:solidFill>
                <a:effectLst/>
                <a:latin typeface="Courier New" panose="02070309020205020404" pitchFamily="49" charset="0"/>
              </a:rPr>
              <a:t>     AS (SELECT ds AS "review date",</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1" dirty="0">
                <a:solidFill>
                  <a:schemeClr val="bg1"/>
                </a:solidFill>
                <a:effectLst/>
                <a:latin typeface="Courier New" panose="02070309020205020404" pitchFamily="49" charset="0"/>
              </a:rPr>
              <a:t>Round</a:t>
            </a:r>
            <a:r>
              <a:rPr lang="en-US" sz="1200" b="0" i="0" dirty="0">
                <a:solidFill>
                  <a:schemeClr val="bg1"/>
                </a:solidFill>
                <a:effectLst/>
                <a:latin typeface="Courier New" panose="02070309020205020404" pitchFamily="49" charset="0"/>
              </a:rPr>
              <a:t>(</a:t>
            </a:r>
            <a:r>
              <a:rPr lang="en-US" sz="1200" b="0" i="1"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job_id</a:t>
            </a:r>
            <a:r>
              <a:rPr lang="en-US" sz="1200" b="0" i="0" dirty="0">
                <a:solidFill>
                  <a:schemeClr val="bg1"/>
                </a:solidFill>
                <a:effectLst/>
                <a:latin typeface="Courier New" panose="02070309020205020404" pitchFamily="49" charset="0"/>
              </a:rPr>
              <a:t>) / </a:t>
            </a:r>
            <a:r>
              <a:rPr lang="en-US" sz="1200" b="0" i="1" dirty="0">
                <a:solidFill>
                  <a:schemeClr val="bg1"/>
                </a:solidFill>
                <a:effectLst/>
                <a:latin typeface="Courier New" panose="02070309020205020404" pitchFamily="49" charset="0"/>
              </a:rPr>
              <a:t>Sum</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time_spent</a:t>
            </a:r>
            <a:r>
              <a:rPr lang="en-US" sz="1200" b="0" i="0" dirty="0">
                <a:solidFill>
                  <a:schemeClr val="bg1"/>
                </a:solidFill>
                <a:effectLst/>
                <a:latin typeface="Courier New" panose="02070309020205020404" pitchFamily="49" charset="0"/>
              </a:rPr>
              <a:t>) * 3600) AS "</a:t>
            </a:r>
            <a:r>
              <a:rPr lang="en-US" sz="1200" b="0" i="0" dirty="0" err="1">
                <a:solidFill>
                  <a:schemeClr val="bg1"/>
                </a:solidFill>
                <a:effectLst/>
                <a:latin typeface="Courier New" panose="02070309020205020404" pitchFamily="49" charset="0"/>
              </a:rPr>
              <a:t>review_per_hr</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FROM   </a:t>
            </a:r>
            <a:r>
              <a:rPr lang="en-US" sz="1200" b="0" i="0" dirty="0" err="1">
                <a:solidFill>
                  <a:schemeClr val="bg1"/>
                </a:solidFill>
                <a:effectLst/>
                <a:latin typeface="Courier New" panose="02070309020205020404" pitchFamily="49" charset="0"/>
              </a:rPr>
              <a:t>job_data</a:t>
            </a:r>
            <a:br>
              <a:rPr lang="en-US" sz="1200" dirty="0">
                <a:solidFill>
                  <a:schemeClr val="bg1"/>
                </a:solidFill>
              </a:rPr>
            </a:br>
            <a:r>
              <a:rPr lang="en-US" sz="1200" b="0" i="0" dirty="0">
                <a:solidFill>
                  <a:schemeClr val="bg1"/>
                </a:solidFill>
                <a:effectLst/>
                <a:latin typeface="Courier New" panose="02070309020205020404" pitchFamily="49" charset="0"/>
              </a:rPr>
              <a:t>     WHERE  </a:t>
            </a:r>
            <a:r>
              <a:rPr lang="en-US" sz="1200" b="0" i="1" dirty="0">
                <a:solidFill>
                  <a:schemeClr val="bg1"/>
                </a:solidFill>
                <a:effectLst/>
                <a:latin typeface="Courier New" panose="02070309020205020404" pitchFamily="49" charset="0"/>
              </a:rPr>
              <a:t>Month</a:t>
            </a:r>
            <a:r>
              <a:rPr lang="en-US" sz="1200" b="0" i="0" dirty="0">
                <a:solidFill>
                  <a:schemeClr val="bg1"/>
                </a:solidFill>
                <a:effectLst/>
                <a:latin typeface="Courier New" panose="02070309020205020404" pitchFamily="49" charset="0"/>
              </a:rPr>
              <a:t>(ds) = 11</a:t>
            </a:r>
            <a:br>
              <a:rPr lang="en-US" sz="1200" dirty="0">
                <a:solidFill>
                  <a:schemeClr val="bg1"/>
                </a:solidFill>
              </a:rPr>
            </a:br>
            <a:r>
              <a:rPr lang="en-US" sz="1200" b="0" i="0" dirty="0">
                <a:solidFill>
                  <a:schemeClr val="bg1"/>
                </a:solidFill>
                <a:effectLst/>
                <a:latin typeface="Courier New" panose="02070309020205020404" pitchFamily="49" charset="0"/>
              </a:rPr>
              <a:t>     GROUP  BY ds)</a:t>
            </a:r>
            <a:br>
              <a:rPr lang="en-US" sz="1200" dirty="0">
                <a:solidFill>
                  <a:schemeClr val="bg1"/>
                </a:solidFill>
              </a:rPr>
            </a:br>
            <a:r>
              <a:rPr lang="en-US" sz="1200" b="0" i="0" dirty="0">
                <a:solidFill>
                  <a:schemeClr val="bg1"/>
                </a:solidFill>
                <a:effectLst/>
                <a:latin typeface="Courier New" panose="02070309020205020404" pitchFamily="49" charset="0"/>
              </a:rPr>
              <a:t>SELECT </a:t>
            </a:r>
            <a:r>
              <a:rPr lang="en-US" sz="1200" b="0" i="1" dirty="0">
                <a:solidFill>
                  <a:schemeClr val="bg1"/>
                </a:solidFill>
                <a:effectLst/>
                <a:latin typeface="Courier New" panose="02070309020205020404" pitchFamily="49" charset="0"/>
              </a:rPr>
              <a:t>Round</a:t>
            </a:r>
            <a:r>
              <a:rPr lang="en-US" sz="1200" b="0" i="0" dirty="0">
                <a:solidFill>
                  <a:schemeClr val="bg1"/>
                </a:solidFill>
                <a:effectLst/>
                <a:latin typeface="Courier New" panose="02070309020205020404" pitchFamily="49" charset="0"/>
              </a:rPr>
              <a:t>(</a:t>
            </a:r>
            <a:r>
              <a:rPr lang="en-US" sz="1200" b="0" i="1" dirty="0">
                <a:solidFill>
                  <a:schemeClr val="bg1"/>
                </a:solidFill>
                <a:effectLst/>
                <a:latin typeface="Courier New" panose="02070309020205020404" pitchFamily="49" charset="0"/>
              </a:rPr>
              <a:t>Sum</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review_per_hr</a:t>
            </a:r>
            <a:r>
              <a:rPr lang="en-US" sz="1200" b="0" i="0" dirty="0">
                <a:solidFill>
                  <a:schemeClr val="bg1"/>
                </a:solidFill>
                <a:effectLst/>
                <a:latin typeface="Courier New" panose="02070309020205020404" pitchFamily="49" charset="0"/>
              </a:rPr>
              <a:t>) / 30) AS "jobs reviewed per </a:t>
            </a:r>
            <a:r>
              <a:rPr lang="en-US" sz="1200" b="0" i="0" dirty="0" err="1">
                <a:solidFill>
                  <a:schemeClr val="bg1"/>
                </a:solidFill>
                <a:effectLst/>
                <a:latin typeface="Courier New" panose="02070309020205020404" pitchFamily="49" charset="0"/>
              </a:rPr>
              <a:t>hr</a:t>
            </a:r>
            <a:r>
              <a:rPr lang="en-US" sz="1200" b="0" i="0" dirty="0">
                <a:solidFill>
                  <a:schemeClr val="bg1"/>
                </a:solidFill>
                <a:effectLst/>
                <a:latin typeface="Courier New" panose="02070309020205020404" pitchFamily="49" charset="0"/>
              </a:rPr>
              <a:t> per day"</a:t>
            </a:r>
            <a:br>
              <a:rPr lang="en-US" sz="1200" dirty="0">
                <a:solidFill>
                  <a:schemeClr val="bg1"/>
                </a:solidFill>
              </a:rPr>
            </a:br>
            <a:r>
              <a:rPr lang="en-US" sz="1200" b="0" i="0" dirty="0">
                <a:solidFill>
                  <a:schemeClr val="bg1"/>
                </a:solidFill>
                <a:effectLst/>
                <a:latin typeface="Courier New" panose="02070309020205020404" pitchFamily="49" charset="0"/>
              </a:rPr>
              <a:t>FROM   </a:t>
            </a:r>
            <a:r>
              <a:rPr lang="en-US" sz="1200" b="0" i="0" dirty="0" err="1">
                <a:solidFill>
                  <a:schemeClr val="bg1"/>
                </a:solidFill>
                <a:effectLst/>
                <a:latin typeface="Courier New" panose="02070309020205020404" pitchFamily="49" charset="0"/>
              </a:rPr>
              <a:t>jobs_review_per_hr</a:t>
            </a:r>
            <a:r>
              <a:rPr lang="en-US" sz="1200" b="0" i="0" dirty="0">
                <a:solidFill>
                  <a:schemeClr val="bg1"/>
                </a:solidFill>
                <a:effectLst/>
                <a:latin typeface="Courier New" panose="02070309020205020404" pitchFamily="49" charset="0"/>
              </a:rPr>
              <a:t>;</a:t>
            </a:r>
            <a:endParaRPr lang="en-US" sz="1200" dirty="0">
              <a:solidFill>
                <a:schemeClr val="bg1"/>
              </a:solidFill>
              <a:latin typeface="Courier New" panose="02070309020205020404" pitchFamily="49" charset="0"/>
            </a:endParaRPr>
          </a:p>
        </p:txBody>
      </p:sp>
      <p:sp>
        <p:nvSpPr>
          <p:cNvPr id="6" name="TextBox 5">
            <a:extLst>
              <a:ext uri="{FF2B5EF4-FFF2-40B4-BE49-F238E27FC236}">
                <a16:creationId xmlns:a16="http://schemas.microsoft.com/office/drawing/2014/main" id="{9D73A4BF-E379-A6BE-7943-8622DF92E085}"/>
              </a:ext>
            </a:extLst>
          </p:cNvPr>
          <p:cNvSpPr txBox="1"/>
          <p:nvPr/>
        </p:nvSpPr>
        <p:spPr>
          <a:xfrm>
            <a:off x="850392" y="1541038"/>
            <a:ext cx="4406602" cy="369332"/>
          </a:xfrm>
          <a:prstGeom prst="rect">
            <a:avLst/>
          </a:prstGeom>
          <a:noFill/>
          <a:ln>
            <a:solidFill>
              <a:schemeClr val="bg1"/>
            </a:solidFill>
          </a:ln>
        </p:spPr>
        <p:txBody>
          <a:bodyPr wrap="square">
            <a:spAutoFit/>
          </a:bodyPr>
          <a:lstStyle/>
          <a:p>
            <a:r>
              <a:rPr lang="en-US" b="1" dirty="0">
                <a:solidFill>
                  <a:schemeClr val="bg1"/>
                </a:solidFill>
              </a:rPr>
              <a:t>Case Study 1 (</a:t>
            </a:r>
            <a:r>
              <a:rPr lang="en-IN" b="1" dirty="0">
                <a:solidFill>
                  <a:schemeClr val="bg1"/>
                </a:solidFill>
              </a:rPr>
              <a:t>Operation Analytics</a:t>
            </a:r>
            <a:r>
              <a:rPr lang="en-US" b="1" dirty="0">
                <a:solidFill>
                  <a:schemeClr val="bg1"/>
                </a:solidFill>
              </a:rPr>
              <a:t>) </a:t>
            </a:r>
            <a:endParaRPr lang="en-IN" dirty="0"/>
          </a:p>
        </p:txBody>
      </p:sp>
    </p:spTree>
    <p:extLst>
      <p:ext uri="{BB962C8B-B14F-4D97-AF65-F5344CB8AC3E}">
        <p14:creationId xmlns:p14="http://schemas.microsoft.com/office/powerpoint/2010/main" val="1579562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543632" y="0"/>
            <a:ext cx="8878824" cy="1069848"/>
          </a:xfrm>
        </p:spPr>
        <p:txBody>
          <a:bodyPr/>
          <a:lstStyle/>
          <a:p>
            <a:r>
              <a:rPr lang="en-US" dirty="0"/>
              <a:t>INSIGHTS</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p:txBody>
          <a:bodyPr/>
          <a:lstStyle/>
          <a:p>
            <a:r>
              <a:rPr lang="en-US" dirty="0"/>
              <a:t>Operation Analytics and Investigating Metric Spike</a:t>
            </a:r>
          </a:p>
        </p:txBody>
      </p:sp>
      <p:sp>
        <p:nvSpPr>
          <p:cNvPr id="4" name="TextBox 3">
            <a:extLst>
              <a:ext uri="{FF2B5EF4-FFF2-40B4-BE49-F238E27FC236}">
                <a16:creationId xmlns:a16="http://schemas.microsoft.com/office/drawing/2014/main" id="{49D86660-58DF-23BA-F7F8-1257B0AEB453}"/>
              </a:ext>
            </a:extLst>
          </p:cNvPr>
          <p:cNvSpPr txBox="1"/>
          <p:nvPr/>
        </p:nvSpPr>
        <p:spPr>
          <a:xfrm>
            <a:off x="850392" y="1414176"/>
            <a:ext cx="6097508" cy="4093428"/>
          </a:xfrm>
          <a:prstGeom prst="rect">
            <a:avLst/>
          </a:prstGeom>
          <a:noFill/>
          <a:ln>
            <a:solidFill>
              <a:schemeClr val="bg1"/>
            </a:solidFill>
          </a:ln>
        </p:spPr>
        <p:txBody>
          <a:bodyPr wrap="square">
            <a:spAutoFit/>
          </a:bodyPr>
          <a:lstStyle/>
          <a:p>
            <a:r>
              <a:rPr lang="en-US" b="1" dirty="0">
                <a:solidFill>
                  <a:schemeClr val="bg1"/>
                </a:solidFill>
              </a:rPr>
              <a:t>Throughput: It is the no. of events happening per </a:t>
            </a:r>
            <a:r>
              <a:rPr lang="en-US" b="1" dirty="0" err="1">
                <a:solidFill>
                  <a:schemeClr val="bg1"/>
                </a:solidFill>
              </a:rPr>
              <a:t>second.task</a:t>
            </a:r>
            <a:r>
              <a:rPr lang="en-US" sz="1600" b="1" dirty="0">
                <a:solidFill>
                  <a:schemeClr val="bg1"/>
                </a:solidFill>
              </a:rPr>
              <a:t>: </a:t>
            </a:r>
            <a:r>
              <a:rPr lang="en-US" sz="1600" dirty="0">
                <a:solidFill>
                  <a:schemeClr val="bg1"/>
                </a:solidFill>
              </a:rPr>
              <a:t>Let’s say the above metric is called throughput. Calculate 7 day rolling average of throughput? For </a:t>
            </a:r>
            <a:r>
              <a:rPr lang="en-US" sz="1600" dirty="0" err="1">
                <a:solidFill>
                  <a:schemeClr val="bg1"/>
                </a:solidFill>
              </a:rPr>
              <a:t>throughput,do</a:t>
            </a:r>
            <a:r>
              <a:rPr lang="en-US" sz="1600" dirty="0">
                <a:solidFill>
                  <a:schemeClr val="bg1"/>
                </a:solidFill>
              </a:rPr>
              <a:t> you prefer daily metric or 7-day rolling and why?</a:t>
            </a:r>
          </a:p>
          <a:p>
            <a:endParaRPr lang="en-US" b="1" dirty="0">
              <a:solidFill>
                <a:schemeClr val="bg1"/>
              </a:solidFill>
              <a:latin typeface="Courier New" panose="02070309020205020404" pitchFamily="49" charset="0"/>
            </a:endParaRPr>
          </a:p>
          <a:p>
            <a:r>
              <a:rPr lang="en-US" sz="1200" b="0" i="0" dirty="0">
                <a:solidFill>
                  <a:schemeClr val="bg1"/>
                </a:solidFill>
                <a:effectLst/>
                <a:latin typeface="Courier New" panose="02070309020205020404" pitchFamily="49" charset="0"/>
              </a:rPr>
              <a:t>WITH </a:t>
            </a:r>
            <a:r>
              <a:rPr lang="en-US" sz="1200" b="0" i="0" dirty="0" err="1">
                <a:solidFill>
                  <a:schemeClr val="bg1"/>
                </a:solidFill>
                <a:effectLst/>
                <a:latin typeface="Courier New" panose="02070309020205020404" pitchFamily="49" charset="0"/>
              </a:rPr>
              <a:t>jobs_review_per_sec</a:t>
            </a:r>
            <a:br>
              <a:rPr lang="en-US" sz="1200" dirty="0">
                <a:solidFill>
                  <a:schemeClr val="bg1"/>
                </a:solidFill>
              </a:rPr>
            </a:br>
            <a:r>
              <a:rPr lang="en-US" sz="1200" b="0" i="0" dirty="0">
                <a:solidFill>
                  <a:schemeClr val="bg1"/>
                </a:solidFill>
                <a:effectLst/>
                <a:latin typeface="Courier New" panose="02070309020205020404" pitchFamily="49" charset="0"/>
              </a:rPr>
              <a:t>     AS (SELECT ds AS "</a:t>
            </a:r>
            <a:r>
              <a:rPr lang="en-US" sz="1200" b="0" i="0" dirty="0" err="1">
                <a:solidFill>
                  <a:schemeClr val="bg1"/>
                </a:solidFill>
                <a:effectLst/>
                <a:latin typeface="Courier New" panose="02070309020205020404" pitchFamily="49" charset="0"/>
              </a:rPr>
              <a:t>review_date</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1" i="0" dirty="0">
                <a:solidFill>
                  <a:schemeClr val="bg1"/>
                </a:solidFill>
                <a:effectLst/>
                <a:latin typeface="Courier New" panose="02070309020205020404" pitchFamily="49" charset="0"/>
              </a:rPr>
              <a:t>Round</a:t>
            </a:r>
            <a:r>
              <a:rPr lang="en-US" sz="1200" b="0" i="0" dirty="0">
                <a:solidFill>
                  <a:schemeClr val="bg1"/>
                </a:solidFill>
                <a:effectLst/>
                <a:latin typeface="Courier New" panose="02070309020205020404" pitchFamily="49" charset="0"/>
              </a:rPr>
              <a:t>(</a:t>
            </a:r>
            <a:r>
              <a:rPr lang="en-US" sz="1200" b="1" i="0"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job_id</a:t>
            </a:r>
            <a:r>
              <a:rPr lang="en-US" sz="1200" b="0" i="0" dirty="0">
                <a:solidFill>
                  <a:schemeClr val="bg1"/>
                </a:solidFill>
                <a:effectLst/>
                <a:latin typeface="Courier New" panose="02070309020205020404" pitchFamily="49" charset="0"/>
              </a:rPr>
              <a:t>) / </a:t>
            </a:r>
            <a:r>
              <a:rPr lang="en-US" sz="1200" b="1" i="0" dirty="0">
                <a:solidFill>
                  <a:schemeClr val="bg1"/>
                </a:solidFill>
                <a:effectLst/>
                <a:latin typeface="Courier New" panose="02070309020205020404" pitchFamily="49" charset="0"/>
              </a:rPr>
              <a:t>SUM</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time_spent</a:t>
            </a:r>
            <a:r>
              <a:rPr lang="en-US" sz="1200" b="0" i="0" dirty="0">
                <a:solidFill>
                  <a:schemeClr val="bg1"/>
                </a:solidFill>
                <a:effectLst/>
                <a:latin typeface="Courier New" panose="02070309020205020404" pitchFamily="49" charset="0"/>
              </a:rPr>
              <a:t>), 3) AS</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0" dirty="0" err="1">
                <a:solidFill>
                  <a:schemeClr val="bg1"/>
                </a:solidFill>
                <a:effectLst/>
                <a:latin typeface="Courier New" panose="02070309020205020404" pitchFamily="49" charset="0"/>
              </a:rPr>
              <a:t>jobs_review_per_sec</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FROM   </a:t>
            </a:r>
            <a:r>
              <a:rPr lang="en-US" sz="1200" b="0" i="0" dirty="0" err="1">
                <a:solidFill>
                  <a:schemeClr val="bg1"/>
                </a:solidFill>
                <a:effectLst/>
                <a:latin typeface="Courier New" panose="02070309020205020404" pitchFamily="49" charset="0"/>
              </a:rPr>
              <a:t>job_data</a:t>
            </a:r>
            <a:br>
              <a:rPr lang="en-US" sz="1200" dirty="0">
                <a:solidFill>
                  <a:schemeClr val="bg1"/>
                </a:solidFill>
              </a:rPr>
            </a:br>
            <a:r>
              <a:rPr lang="en-US" sz="1200" b="0" i="0" dirty="0">
                <a:solidFill>
                  <a:schemeClr val="bg1"/>
                </a:solidFill>
                <a:effectLst/>
                <a:latin typeface="Courier New" panose="02070309020205020404" pitchFamily="49" charset="0"/>
              </a:rPr>
              <a:t>         WHERE  </a:t>
            </a:r>
            <a:r>
              <a:rPr lang="en-US" sz="1200" b="1" i="0" dirty="0">
                <a:solidFill>
                  <a:schemeClr val="bg1"/>
                </a:solidFill>
                <a:effectLst/>
                <a:latin typeface="Courier New" panose="02070309020205020404" pitchFamily="49" charset="0"/>
              </a:rPr>
              <a:t>Month</a:t>
            </a:r>
            <a:r>
              <a:rPr lang="en-US" sz="1200" b="0" i="0" dirty="0">
                <a:solidFill>
                  <a:schemeClr val="bg1"/>
                </a:solidFill>
                <a:effectLst/>
                <a:latin typeface="Courier New" panose="02070309020205020404" pitchFamily="49" charset="0"/>
              </a:rPr>
              <a:t>(ds) = 11</a:t>
            </a:r>
            <a:br>
              <a:rPr lang="en-US" sz="1200" dirty="0">
                <a:solidFill>
                  <a:schemeClr val="bg1"/>
                </a:solidFill>
              </a:rPr>
            </a:br>
            <a:r>
              <a:rPr lang="en-US" sz="1200" b="0" i="0" dirty="0">
                <a:solidFill>
                  <a:schemeClr val="bg1"/>
                </a:solidFill>
                <a:effectLst/>
                <a:latin typeface="Courier New" panose="02070309020205020404" pitchFamily="49" charset="0"/>
              </a:rPr>
              <a:t>         GROUP  BY ds)</a:t>
            </a:r>
            <a:br>
              <a:rPr lang="en-US" sz="1200" dirty="0">
                <a:solidFill>
                  <a:schemeClr val="bg1"/>
                </a:solidFill>
              </a:rPr>
            </a:br>
            <a:r>
              <a:rPr lang="en-US" sz="1200" b="0" i="0" dirty="0">
                <a:solidFill>
                  <a:schemeClr val="bg1"/>
                </a:solidFill>
                <a:effectLst/>
                <a:latin typeface="Courier New" panose="02070309020205020404" pitchFamily="49" charset="0"/>
              </a:rPr>
              <a:t>SELECT *,</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1" i="0" dirty="0">
                <a:solidFill>
                  <a:schemeClr val="bg1"/>
                </a:solidFill>
                <a:effectLst/>
                <a:latin typeface="Courier New" panose="02070309020205020404" pitchFamily="49" charset="0"/>
              </a:rPr>
              <a:t>Round</a:t>
            </a:r>
            <a:r>
              <a:rPr lang="en-US" sz="1200" b="0" i="0" dirty="0">
                <a:solidFill>
                  <a:schemeClr val="bg1"/>
                </a:solidFill>
                <a:effectLst/>
                <a:latin typeface="Courier New" panose="02070309020205020404" pitchFamily="49" charset="0"/>
              </a:rPr>
              <a:t>(</a:t>
            </a:r>
            <a:r>
              <a:rPr lang="en-US" sz="1200" b="1" i="0" dirty="0">
                <a:solidFill>
                  <a:schemeClr val="bg1"/>
                </a:solidFill>
                <a:effectLst/>
                <a:latin typeface="Courier New" panose="02070309020205020404" pitchFamily="49" charset="0"/>
              </a:rPr>
              <a:t>Avg</a:t>
            </a:r>
            <a:r>
              <a:rPr lang="en-US" sz="1200" b="0" i="0" dirty="0">
                <a:solidFill>
                  <a:schemeClr val="bg1"/>
                </a:solidFill>
                <a:effectLst/>
                <a:latin typeface="Courier New" panose="02070309020205020404" pitchFamily="49" charset="0"/>
              </a:rPr>
              <a:t>(</a:t>
            </a:r>
            <a:r>
              <a:rPr lang="en-US" sz="1200" b="0" i="0" dirty="0" err="1">
                <a:solidFill>
                  <a:schemeClr val="bg1"/>
                </a:solidFill>
                <a:effectLst/>
                <a:latin typeface="Courier New" panose="02070309020205020404" pitchFamily="49" charset="0"/>
              </a:rPr>
              <a:t>jobs_review_per_sec</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over(ORDER BY </a:t>
            </a:r>
            <a:r>
              <a:rPr lang="en-US" sz="1200" b="0" i="0" dirty="0" err="1">
                <a:solidFill>
                  <a:schemeClr val="bg1"/>
                </a:solidFill>
                <a:effectLst/>
                <a:latin typeface="Courier New" panose="02070309020205020404" pitchFamily="49" charset="0"/>
              </a:rPr>
              <a:t>review_date</a:t>
            </a:r>
            <a:r>
              <a:rPr lang="en-US" sz="1200" b="0" i="0" dirty="0">
                <a:solidFill>
                  <a:schemeClr val="bg1"/>
                </a:solidFill>
                <a:effectLst/>
                <a:latin typeface="Courier New" panose="02070309020205020404" pitchFamily="49" charset="0"/>
              </a:rPr>
              <a:t> ROWS BETWEEN 6 preceding</a:t>
            </a:r>
          </a:p>
          <a:p>
            <a:r>
              <a:rPr lang="en-US" sz="1200" dirty="0">
                <a:solidFill>
                  <a:schemeClr val="bg1"/>
                </a:solidFill>
                <a:latin typeface="Courier New" panose="02070309020205020404" pitchFamily="49" charset="0"/>
              </a:rPr>
              <a:t>      </a:t>
            </a:r>
            <a:r>
              <a:rPr lang="en-US" sz="1200" b="0" i="0" dirty="0">
                <a:solidFill>
                  <a:schemeClr val="bg1"/>
                </a:solidFill>
                <a:effectLst/>
                <a:latin typeface="Courier New" panose="02070309020205020404" pitchFamily="49" charset="0"/>
              </a:rPr>
              <a:t> AND CURRENT ROW),3) AS</a:t>
            </a:r>
            <a:br>
              <a:rPr lang="en-US" sz="1200" dirty="0">
                <a:solidFill>
                  <a:schemeClr val="bg1"/>
                </a:solidFill>
              </a:rPr>
            </a:br>
            <a:r>
              <a:rPr lang="en-US" sz="1200" b="0" i="0" dirty="0">
                <a:solidFill>
                  <a:schemeClr val="bg1"/>
                </a:solidFill>
                <a:effectLst/>
                <a:latin typeface="Courier New" panose="02070309020205020404" pitchFamily="49" charset="0"/>
              </a:rPr>
              <a:t>       "7-days rolling average"</a:t>
            </a:r>
            <a:br>
              <a:rPr lang="en-US" sz="1200" dirty="0">
                <a:solidFill>
                  <a:schemeClr val="bg1"/>
                </a:solidFill>
              </a:rPr>
            </a:br>
            <a:r>
              <a:rPr lang="en-US" sz="1200" b="0" i="0" dirty="0">
                <a:solidFill>
                  <a:schemeClr val="bg1"/>
                </a:solidFill>
                <a:effectLst/>
                <a:latin typeface="Courier New" panose="02070309020205020404" pitchFamily="49" charset="0"/>
              </a:rPr>
              <a:t>FROM   </a:t>
            </a:r>
            <a:r>
              <a:rPr lang="en-US" sz="1200" b="0" i="0" dirty="0" err="1">
                <a:solidFill>
                  <a:schemeClr val="bg1"/>
                </a:solidFill>
                <a:effectLst/>
                <a:latin typeface="Courier New" panose="02070309020205020404" pitchFamily="49" charset="0"/>
              </a:rPr>
              <a:t>jobs_review_per_sec</a:t>
            </a:r>
            <a:r>
              <a:rPr lang="en-US" sz="1200" b="0" i="0" dirty="0">
                <a:solidFill>
                  <a:schemeClr val="bg1"/>
                </a:solidFill>
                <a:effectLst/>
                <a:latin typeface="Courier New" panose="02070309020205020404" pitchFamily="49" charset="0"/>
              </a:rPr>
              <a:t>; </a:t>
            </a:r>
            <a:endParaRPr lang="en-IN" sz="1200" b="1" dirty="0">
              <a:solidFill>
                <a:schemeClr val="bg1"/>
              </a:solidFill>
              <a:latin typeface="Courier New" panose="02070309020205020404" pitchFamily="49" charset="0"/>
            </a:endParaRPr>
          </a:p>
          <a:p>
            <a:endParaRPr lang="en-US" b="1" dirty="0">
              <a:solidFill>
                <a:schemeClr val="bg1"/>
              </a:solidFill>
            </a:endParaRPr>
          </a:p>
        </p:txBody>
      </p:sp>
      <p:pic>
        <p:nvPicPr>
          <p:cNvPr id="5" name="Picture 4">
            <a:extLst>
              <a:ext uri="{FF2B5EF4-FFF2-40B4-BE49-F238E27FC236}">
                <a16:creationId xmlns:a16="http://schemas.microsoft.com/office/drawing/2014/main" id="{FBB1BCBB-4650-A64D-26F5-216107C9F28D}"/>
              </a:ext>
            </a:extLst>
          </p:cNvPr>
          <p:cNvPicPr>
            <a:picLocks noChangeAspect="1"/>
          </p:cNvPicPr>
          <p:nvPr/>
        </p:nvPicPr>
        <p:blipFill rotWithShape="1">
          <a:blip r:embed="rId2"/>
          <a:srcRect l="12500" t="35555" r="64265" b="24183"/>
          <a:stretch/>
        </p:blipFill>
        <p:spPr>
          <a:xfrm>
            <a:off x="7734747" y="1416118"/>
            <a:ext cx="4026945" cy="4437835"/>
          </a:xfrm>
          <a:prstGeom prst="rect">
            <a:avLst/>
          </a:prstGeom>
        </p:spPr>
      </p:pic>
    </p:spTree>
    <p:extLst>
      <p:ext uri="{BB962C8B-B14F-4D97-AF65-F5344CB8AC3E}">
        <p14:creationId xmlns:p14="http://schemas.microsoft.com/office/powerpoint/2010/main" val="315677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543632" y="0"/>
            <a:ext cx="8878824" cy="1069848"/>
          </a:xfrm>
        </p:spPr>
        <p:txBody>
          <a:bodyPr/>
          <a:lstStyle/>
          <a:p>
            <a:r>
              <a:rPr lang="en-US" dirty="0"/>
              <a:t>INSIGHTS</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p:txBody>
          <a:bodyPr/>
          <a:lstStyle/>
          <a:p>
            <a:r>
              <a:rPr lang="en-US" dirty="0"/>
              <a:t>Operation Analytics and Investigating Metric Spike</a:t>
            </a:r>
          </a:p>
        </p:txBody>
      </p:sp>
      <p:pic>
        <p:nvPicPr>
          <p:cNvPr id="3" name="Picture 2">
            <a:extLst>
              <a:ext uri="{FF2B5EF4-FFF2-40B4-BE49-F238E27FC236}">
                <a16:creationId xmlns:a16="http://schemas.microsoft.com/office/drawing/2014/main" id="{32D7ECED-F9D7-3629-6BAF-8BBFD78AB013}"/>
              </a:ext>
            </a:extLst>
          </p:cNvPr>
          <p:cNvPicPr>
            <a:picLocks noChangeAspect="1"/>
          </p:cNvPicPr>
          <p:nvPr/>
        </p:nvPicPr>
        <p:blipFill rotWithShape="1">
          <a:blip r:embed="rId2"/>
          <a:srcRect l="12574" t="35163" r="76374" b="48236"/>
          <a:stretch/>
        </p:blipFill>
        <p:spPr>
          <a:xfrm>
            <a:off x="8168024" y="1447041"/>
            <a:ext cx="3227295" cy="2726982"/>
          </a:xfrm>
          <a:prstGeom prst="rect">
            <a:avLst/>
          </a:prstGeom>
        </p:spPr>
      </p:pic>
      <p:sp>
        <p:nvSpPr>
          <p:cNvPr id="5" name="TextBox 4">
            <a:extLst>
              <a:ext uri="{FF2B5EF4-FFF2-40B4-BE49-F238E27FC236}">
                <a16:creationId xmlns:a16="http://schemas.microsoft.com/office/drawing/2014/main" id="{A165731F-9C63-57DA-D05F-6C6AA23581D1}"/>
              </a:ext>
            </a:extLst>
          </p:cNvPr>
          <p:cNvSpPr txBox="1"/>
          <p:nvPr/>
        </p:nvSpPr>
        <p:spPr>
          <a:xfrm>
            <a:off x="850392" y="1447041"/>
            <a:ext cx="6093724" cy="3170099"/>
          </a:xfrm>
          <a:prstGeom prst="rect">
            <a:avLst/>
          </a:prstGeom>
          <a:noFill/>
          <a:ln>
            <a:solidFill>
              <a:schemeClr val="bg1"/>
            </a:solidFill>
          </a:ln>
        </p:spPr>
        <p:txBody>
          <a:bodyPr wrap="square">
            <a:spAutoFit/>
          </a:bodyPr>
          <a:lstStyle/>
          <a:p>
            <a:r>
              <a:rPr lang="en-US" b="1" dirty="0">
                <a:solidFill>
                  <a:schemeClr val="bg1"/>
                </a:solidFill>
              </a:rPr>
              <a:t>Percentage share of each language: </a:t>
            </a:r>
            <a:r>
              <a:rPr lang="en-US" sz="1600" dirty="0">
                <a:solidFill>
                  <a:schemeClr val="bg1"/>
                </a:solidFill>
              </a:rPr>
              <a:t>Share of each language for different </a:t>
            </a:r>
            <a:r>
              <a:rPr lang="en-US" sz="1600" dirty="0" err="1">
                <a:solidFill>
                  <a:schemeClr val="bg1"/>
                </a:solidFill>
              </a:rPr>
              <a:t>contents.task</a:t>
            </a:r>
            <a:r>
              <a:rPr lang="en-US" sz="1600" dirty="0">
                <a:solidFill>
                  <a:schemeClr val="bg1"/>
                </a:solidFill>
              </a:rPr>
              <a:t>: Calculate the percentage share of each language in the last 30 days?</a:t>
            </a:r>
          </a:p>
          <a:p>
            <a:endParaRPr lang="en-US" b="1" dirty="0">
              <a:solidFill>
                <a:schemeClr val="bg1"/>
              </a:solidFill>
              <a:latin typeface="Courier New" panose="02070309020205020404" pitchFamily="49" charset="0"/>
            </a:endParaRPr>
          </a:p>
          <a:p>
            <a:r>
              <a:rPr lang="en-US" sz="1200" b="0" i="0" dirty="0">
                <a:solidFill>
                  <a:schemeClr val="bg1"/>
                </a:solidFill>
                <a:effectLst/>
                <a:latin typeface="Courier New" panose="02070309020205020404" pitchFamily="49" charset="0"/>
              </a:rPr>
              <a:t>SELECT language,</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1" dirty="0">
                <a:solidFill>
                  <a:schemeClr val="bg1"/>
                </a:solidFill>
                <a:effectLst/>
                <a:latin typeface="Courier New" panose="02070309020205020404" pitchFamily="49" charset="0"/>
              </a:rPr>
              <a:t>Round</a:t>
            </a:r>
            <a:r>
              <a:rPr lang="en-US" sz="1200" b="0" i="0" dirty="0">
                <a:solidFill>
                  <a:schemeClr val="bg1"/>
                </a:solidFill>
                <a:effectLst/>
                <a:latin typeface="Courier New" panose="02070309020205020404" pitchFamily="49" charset="0"/>
              </a:rPr>
              <a:t>(</a:t>
            </a:r>
            <a:r>
              <a:rPr lang="en-US" sz="1200" b="0" i="1"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 / </a:t>
            </a:r>
            <a:r>
              <a:rPr lang="en-US" sz="1200" b="0" i="1" dirty="0">
                <a:solidFill>
                  <a:schemeClr val="bg1"/>
                </a:solidFill>
                <a:effectLst/>
                <a:latin typeface="Courier New" panose="02070309020205020404" pitchFamily="49" charset="0"/>
              </a:rPr>
              <a:t>Sum</a:t>
            </a:r>
            <a:r>
              <a:rPr lang="en-US" sz="1200" b="0" i="0" dirty="0">
                <a:solidFill>
                  <a:schemeClr val="bg1"/>
                </a:solidFill>
                <a:effectLst/>
                <a:latin typeface="Courier New" panose="02070309020205020404" pitchFamily="49" charset="0"/>
              </a:rPr>
              <a:t>(</a:t>
            </a:r>
            <a:r>
              <a:rPr lang="en-US" sz="1200" b="0" i="1"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OVER() * 100, 2) AS "percentage share(%)"</a:t>
            </a:r>
            <a:br>
              <a:rPr lang="en-US" sz="1200" dirty="0">
                <a:solidFill>
                  <a:schemeClr val="bg1"/>
                </a:solidFill>
              </a:rPr>
            </a:br>
            <a:r>
              <a:rPr lang="en-US" sz="1200" b="0" i="0" dirty="0">
                <a:solidFill>
                  <a:schemeClr val="bg1"/>
                </a:solidFill>
                <a:effectLst/>
                <a:latin typeface="Courier New" panose="02070309020205020404" pitchFamily="49" charset="0"/>
              </a:rPr>
              <a:t>FROM   </a:t>
            </a:r>
            <a:r>
              <a:rPr lang="en-US" sz="1200" b="0" i="0" dirty="0" err="1">
                <a:solidFill>
                  <a:schemeClr val="bg1"/>
                </a:solidFill>
                <a:effectLst/>
                <a:latin typeface="Courier New" panose="02070309020205020404" pitchFamily="49" charset="0"/>
              </a:rPr>
              <a:t>job_data</a:t>
            </a:r>
            <a:br>
              <a:rPr lang="en-US" sz="1200" dirty="0">
                <a:solidFill>
                  <a:schemeClr val="bg1"/>
                </a:solidFill>
              </a:rPr>
            </a:br>
            <a:r>
              <a:rPr lang="en-US" sz="1200" b="0" i="0" dirty="0">
                <a:solidFill>
                  <a:schemeClr val="bg1"/>
                </a:solidFill>
                <a:effectLst/>
                <a:latin typeface="Courier New" panose="02070309020205020404" pitchFamily="49" charset="0"/>
              </a:rPr>
              <a:t>WHERE  </a:t>
            </a:r>
            <a:r>
              <a:rPr lang="en-US" sz="1200" b="0" i="1" dirty="0">
                <a:solidFill>
                  <a:schemeClr val="bg1"/>
                </a:solidFill>
                <a:effectLst/>
                <a:latin typeface="Courier New" panose="02070309020205020404" pitchFamily="49" charset="0"/>
              </a:rPr>
              <a:t>Month</a:t>
            </a:r>
            <a:r>
              <a:rPr lang="en-US" sz="1200" b="0" i="0" dirty="0">
                <a:solidFill>
                  <a:schemeClr val="bg1"/>
                </a:solidFill>
                <a:effectLst/>
                <a:latin typeface="Courier New" panose="02070309020205020404" pitchFamily="49" charset="0"/>
              </a:rPr>
              <a:t>(ds) = 11</a:t>
            </a:r>
            <a:br>
              <a:rPr lang="en-US" sz="1200" dirty="0">
                <a:solidFill>
                  <a:schemeClr val="bg1"/>
                </a:solidFill>
              </a:rPr>
            </a:br>
            <a:r>
              <a:rPr lang="en-US" sz="1200" b="0" i="0" dirty="0">
                <a:solidFill>
                  <a:schemeClr val="bg1"/>
                </a:solidFill>
                <a:effectLst/>
                <a:latin typeface="Courier New" panose="02070309020205020404" pitchFamily="49" charset="0"/>
              </a:rPr>
              <a:t>GROUP  BY language</a:t>
            </a:r>
            <a:br>
              <a:rPr lang="en-US" sz="1200" dirty="0">
                <a:solidFill>
                  <a:schemeClr val="bg1"/>
                </a:solidFill>
              </a:rPr>
            </a:br>
            <a:r>
              <a:rPr lang="en-US" sz="1200" b="0" i="0" dirty="0">
                <a:solidFill>
                  <a:schemeClr val="bg1"/>
                </a:solidFill>
                <a:effectLst/>
                <a:latin typeface="Courier New" panose="02070309020205020404" pitchFamily="49" charset="0"/>
              </a:rPr>
              <a:t>ORDER  BY </a:t>
            </a:r>
            <a:r>
              <a:rPr lang="en-US" sz="1200" b="0" i="1" dirty="0">
                <a:solidFill>
                  <a:schemeClr val="bg1"/>
                </a:solidFill>
                <a:effectLst/>
                <a:latin typeface="Courier New" panose="02070309020205020404" pitchFamily="49" charset="0"/>
              </a:rPr>
              <a:t>Round</a:t>
            </a:r>
            <a:r>
              <a:rPr lang="en-US" sz="1200" b="0" i="0" dirty="0">
                <a:solidFill>
                  <a:schemeClr val="bg1"/>
                </a:solidFill>
                <a:effectLst/>
                <a:latin typeface="Courier New" panose="02070309020205020404" pitchFamily="49" charset="0"/>
              </a:rPr>
              <a:t>(</a:t>
            </a:r>
            <a:r>
              <a:rPr lang="en-US" sz="1200" b="0" i="1"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 / </a:t>
            </a:r>
            <a:r>
              <a:rPr lang="en-US" sz="1200" b="0" i="1" dirty="0">
                <a:solidFill>
                  <a:schemeClr val="bg1"/>
                </a:solidFill>
                <a:effectLst/>
                <a:latin typeface="Courier New" panose="02070309020205020404" pitchFamily="49" charset="0"/>
              </a:rPr>
              <a:t>Sum</a:t>
            </a:r>
            <a:r>
              <a:rPr lang="en-US" sz="1200" b="0" i="0" dirty="0">
                <a:solidFill>
                  <a:schemeClr val="bg1"/>
                </a:solidFill>
                <a:effectLst/>
                <a:latin typeface="Courier New" panose="02070309020205020404" pitchFamily="49" charset="0"/>
              </a:rPr>
              <a:t>(</a:t>
            </a:r>
            <a:r>
              <a:rPr lang="en-US" sz="1200" b="0" i="1"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OVER() * 100, 2) DESC; </a:t>
            </a:r>
            <a:endParaRPr lang="en-IN" sz="1200" dirty="0">
              <a:solidFill>
                <a:schemeClr val="bg1"/>
              </a:solidFill>
              <a:latin typeface="Courier New" panose="02070309020205020404" pitchFamily="49" charset="0"/>
            </a:endParaRPr>
          </a:p>
          <a:p>
            <a:endParaRPr lang="en-IN" b="1" dirty="0">
              <a:solidFill>
                <a:schemeClr val="bg1"/>
              </a:solidFill>
              <a:latin typeface="Courier New" panose="02070309020205020404" pitchFamily="49" charset="0"/>
            </a:endParaRPr>
          </a:p>
          <a:p>
            <a:endParaRPr lang="en-US" b="1" dirty="0">
              <a:solidFill>
                <a:schemeClr val="bg1"/>
              </a:solidFill>
            </a:endParaRPr>
          </a:p>
        </p:txBody>
      </p:sp>
    </p:spTree>
    <p:extLst>
      <p:ext uri="{BB962C8B-B14F-4D97-AF65-F5344CB8AC3E}">
        <p14:creationId xmlns:p14="http://schemas.microsoft.com/office/powerpoint/2010/main" val="263917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a:xfrm>
            <a:off x="1543632" y="0"/>
            <a:ext cx="8878824" cy="1069848"/>
          </a:xfrm>
        </p:spPr>
        <p:txBody>
          <a:bodyPr/>
          <a:lstStyle/>
          <a:p>
            <a:r>
              <a:rPr lang="en-US" dirty="0"/>
              <a:t>INSIGHTS</a:t>
            </a:r>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p:txBody>
          <a:bodyPr/>
          <a:lstStyle/>
          <a:p>
            <a:r>
              <a:rPr lang="en-US" dirty="0"/>
              <a:t>Operation Analytics and Investigating Metric Spike</a:t>
            </a:r>
          </a:p>
        </p:txBody>
      </p:sp>
      <p:sp>
        <p:nvSpPr>
          <p:cNvPr id="4" name="TextBox 3">
            <a:extLst>
              <a:ext uri="{FF2B5EF4-FFF2-40B4-BE49-F238E27FC236}">
                <a16:creationId xmlns:a16="http://schemas.microsoft.com/office/drawing/2014/main" id="{35B37057-A88D-B616-0900-6877BED0AC6C}"/>
              </a:ext>
            </a:extLst>
          </p:cNvPr>
          <p:cNvSpPr txBox="1"/>
          <p:nvPr/>
        </p:nvSpPr>
        <p:spPr>
          <a:xfrm>
            <a:off x="850392" y="1375357"/>
            <a:ext cx="5676541" cy="3447098"/>
          </a:xfrm>
          <a:prstGeom prst="rect">
            <a:avLst/>
          </a:prstGeom>
          <a:noFill/>
          <a:ln>
            <a:solidFill>
              <a:schemeClr val="bg1"/>
            </a:solidFill>
          </a:ln>
        </p:spPr>
        <p:txBody>
          <a:bodyPr wrap="square">
            <a:spAutoFit/>
          </a:bodyPr>
          <a:lstStyle/>
          <a:p>
            <a:r>
              <a:rPr lang="en-US" b="1" dirty="0">
                <a:solidFill>
                  <a:schemeClr val="bg1"/>
                </a:solidFill>
              </a:rPr>
              <a:t>Duplicate rows: </a:t>
            </a:r>
            <a:r>
              <a:rPr lang="en-US" sz="1600" dirty="0">
                <a:solidFill>
                  <a:schemeClr val="bg1"/>
                </a:solidFill>
              </a:rPr>
              <a:t>Rows that have the same value present in </a:t>
            </a:r>
            <a:r>
              <a:rPr lang="en-US" sz="1600" dirty="0" err="1">
                <a:solidFill>
                  <a:schemeClr val="bg1"/>
                </a:solidFill>
              </a:rPr>
              <a:t>them.task</a:t>
            </a:r>
            <a:r>
              <a:rPr lang="en-US" sz="1600" dirty="0">
                <a:solidFill>
                  <a:schemeClr val="bg1"/>
                </a:solidFill>
              </a:rPr>
              <a:t>: Let’s say you see some duplicate rows in the data. How will you display duplicates from the table?</a:t>
            </a:r>
          </a:p>
          <a:p>
            <a:endParaRPr lang="en-US" b="1" dirty="0">
              <a:solidFill>
                <a:schemeClr val="bg1"/>
              </a:solidFill>
              <a:latin typeface="Courier New" panose="02070309020205020404" pitchFamily="49" charset="0"/>
            </a:endParaRPr>
          </a:p>
          <a:p>
            <a:pPr lvl="1"/>
            <a:r>
              <a:rPr lang="en-US" sz="1200" b="0" i="0" dirty="0">
                <a:solidFill>
                  <a:schemeClr val="bg1"/>
                </a:solidFill>
                <a:effectLst/>
                <a:latin typeface="Courier New" panose="02070309020205020404" pitchFamily="49" charset="0"/>
              </a:rPr>
              <a:t>SELECT *,</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1"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 AS "</a:t>
            </a:r>
            <a:r>
              <a:rPr lang="en-US" sz="1200" b="0" i="0" dirty="0" err="1">
                <a:solidFill>
                  <a:schemeClr val="bg1"/>
                </a:solidFill>
                <a:effectLst/>
                <a:latin typeface="Courier New" panose="02070309020205020404" pitchFamily="49" charset="0"/>
              </a:rPr>
              <a:t>count_of_dulplicate_rows</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FROM   </a:t>
            </a:r>
            <a:r>
              <a:rPr lang="en-US" sz="1200" b="0" i="0" dirty="0" err="1">
                <a:solidFill>
                  <a:schemeClr val="bg1"/>
                </a:solidFill>
                <a:effectLst/>
                <a:latin typeface="Courier New" panose="02070309020205020404" pitchFamily="49" charset="0"/>
              </a:rPr>
              <a:t>job_data</a:t>
            </a:r>
            <a:br>
              <a:rPr lang="en-US" sz="1200" dirty="0">
                <a:solidFill>
                  <a:schemeClr val="bg1"/>
                </a:solidFill>
              </a:rPr>
            </a:br>
            <a:r>
              <a:rPr lang="en-US" sz="1200" b="0" i="0" dirty="0">
                <a:solidFill>
                  <a:schemeClr val="bg1"/>
                </a:solidFill>
                <a:effectLst/>
                <a:latin typeface="Courier New" panose="02070309020205020404" pitchFamily="49" charset="0"/>
              </a:rPr>
              <a:t>GROUP  BY ds,</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0" dirty="0" err="1">
                <a:solidFill>
                  <a:schemeClr val="bg1"/>
                </a:solidFill>
                <a:effectLst/>
                <a:latin typeface="Courier New" panose="02070309020205020404" pitchFamily="49" charset="0"/>
              </a:rPr>
              <a:t>job_id</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0" dirty="0" err="1">
                <a:solidFill>
                  <a:schemeClr val="bg1"/>
                </a:solidFill>
                <a:effectLst/>
                <a:latin typeface="Courier New" panose="02070309020205020404" pitchFamily="49" charset="0"/>
              </a:rPr>
              <a:t>actor_id</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event,</a:t>
            </a:r>
            <a:br>
              <a:rPr lang="en-US" sz="1200" dirty="0">
                <a:solidFill>
                  <a:schemeClr val="bg1"/>
                </a:solidFill>
              </a:rPr>
            </a:br>
            <a:r>
              <a:rPr lang="en-US" sz="1200" b="0" i="0" dirty="0">
                <a:solidFill>
                  <a:schemeClr val="bg1"/>
                </a:solidFill>
                <a:effectLst/>
                <a:latin typeface="Courier New" panose="02070309020205020404" pitchFamily="49" charset="0"/>
              </a:rPr>
              <a:t>          language,</a:t>
            </a:r>
            <a:br>
              <a:rPr lang="en-US" sz="1200" dirty="0">
                <a:solidFill>
                  <a:schemeClr val="bg1"/>
                </a:solidFill>
              </a:rPr>
            </a:br>
            <a:r>
              <a:rPr lang="en-US" sz="1200" b="0" i="0" dirty="0">
                <a:solidFill>
                  <a:schemeClr val="bg1"/>
                </a:solidFill>
                <a:effectLst/>
                <a:latin typeface="Courier New" panose="02070309020205020404" pitchFamily="49" charset="0"/>
              </a:rPr>
              <a:t>          </a:t>
            </a:r>
            <a:r>
              <a:rPr lang="en-US" sz="1200" b="0" i="0" dirty="0" err="1">
                <a:solidFill>
                  <a:schemeClr val="bg1"/>
                </a:solidFill>
                <a:effectLst/>
                <a:latin typeface="Courier New" panose="02070309020205020404" pitchFamily="49" charset="0"/>
              </a:rPr>
              <a:t>time_spent</a:t>
            </a:r>
            <a:r>
              <a:rPr lang="en-US" sz="1200" b="0" i="0" dirty="0">
                <a:solidFill>
                  <a:schemeClr val="bg1"/>
                </a:solidFill>
                <a:effectLst/>
                <a:latin typeface="Courier New" panose="02070309020205020404" pitchFamily="49" charset="0"/>
              </a:rPr>
              <a:t>,</a:t>
            </a:r>
            <a:br>
              <a:rPr lang="en-US" sz="1200" dirty="0">
                <a:solidFill>
                  <a:schemeClr val="bg1"/>
                </a:solidFill>
              </a:rPr>
            </a:br>
            <a:r>
              <a:rPr lang="en-US" sz="1200" b="0" i="0" dirty="0">
                <a:solidFill>
                  <a:schemeClr val="bg1"/>
                </a:solidFill>
                <a:effectLst/>
                <a:latin typeface="Courier New" panose="02070309020205020404" pitchFamily="49" charset="0"/>
              </a:rPr>
              <a:t>          org</a:t>
            </a:r>
            <a:br>
              <a:rPr lang="en-US" sz="1200" dirty="0">
                <a:solidFill>
                  <a:schemeClr val="bg1"/>
                </a:solidFill>
              </a:rPr>
            </a:br>
            <a:r>
              <a:rPr lang="en-US" sz="1200" b="0" i="0" dirty="0">
                <a:solidFill>
                  <a:schemeClr val="bg1"/>
                </a:solidFill>
                <a:effectLst/>
                <a:latin typeface="Courier New" panose="02070309020205020404" pitchFamily="49" charset="0"/>
              </a:rPr>
              <a:t>HAVING </a:t>
            </a:r>
            <a:r>
              <a:rPr lang="en-US" sz="1200" b="0" i="1" dirty="0">
                <a:solidFill>
                  <a:schemeClr val="bg1"/>
                </a:solidFill>
                <a:effectLst/>
                <a:latin typeface="Courier New" panose="02070309020205020404" pitchFamily="49" charset="0"/>
              </a:rPr>
              <a:t>Count</a:t>
            </a:r>
            <a:r>
              <a:rPr lang="en-US" sz="1200" b="0" i="0" dirty="0">
                <a:solidFill>
                  <a:schemeClr val="bg1"/>
                </a:solidFill>
                <a:effectLst/>
                <a:latin typeface="Courier New" panose="02070309020205020404" pitchFamily="49" charset="0"/>
              </a:rPr>
              <a:t>(*) &gt; 1; </a:t>
            </a:r>
            <a:endParaRPr lang="en-IN" sz="1200" b="1" dirty="0">
              <a:solidFill>
                <a:schemeClr val="bg1"/>
              </a:solidFill>
              <a:latin typeface="Courier New" panose="02070309020205020404" pitchFamily="49" charset="0"/>
            </a:endParaRPr>
          </a:p>
          <a:p>
            <a:endParaRPr lang="en-US" b="1" dirty="0">
              <a:solidFill>
                <a:schemeClr val="bg1"/>
              </a:solidFill>
            </a:endParaRPr>
          </a:p>
        </p:txBody>
      </p:sp>
      <p:pic>
        <p:nvPicPr>
          <p:cNvPr id="5" name="Picture 4">
            <a:extLst>
              <a:ext uri="{FF2B5EF4-FFF2-40B4-BE49-F238E27FC236}">
                <a16:creationId xmlns:a16="http://schemas.microsoft.com/office/drawing/2014/main" id="{2D1B6BF6-E8D4-B4C3-3C45-04778974CB7C}"/>
              </a:ext>
            </a:extLst>
          </p:cNvPr>
          <p:cNvPicPr>
            <a:picLocks noChangeAspect="1"/>
          </p:cNvPicPr>
          <p:nvPr/>
        </p:nvPicPr>
        <p:blipFill rotWithShape="1">
          <a:blip r:embed="rId2"/>
          <a:srcRect l="12500" t="34902" r="50000" b="12418"/>
          <a:stretch/>
        </p:blipFill>
        <p:spPr>
          <a:xfrm>
            <a:off x="7124893" y="1375357"/>
            <a:ext cx="4703600" cy="3716767"/>
          </a:xfrm>
          <a:prstGeom prst="rect">
            <a:avLst/>
          </a:prstGeom>
        </p:spPr>
      </p:pic>
    </p:spTree>
    <p:extLst>
      <p:ext uri="{BB962C8B-B14F-4D97-AF65-F5344CB8AC3E}">
        <p14:creationId xmlns:p14="http://schemas.microsoft.com/office/powerpoint/2010/main" val="1556493095"/>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97</TotalTime>
  <Words>1881</Words>
  <Application>Microsoft Office PowerPoint</Application>
  <PresentationFormat>Widescreen</PresentationFormat>
  <Paragraphs>88</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Courier New</vt:lpstr>
      <vt:lpstr>Manrope</vt:lpstr>
      <vt:lpstr>Segoe UI Light</vt:lpstr>
      <vt:lpstr>Tw Cen MT</vt:lpstr>
      <vt:lpstr>Univers Condensed Light (Body)</vt:lpstr>
      <vt:lpstr>Wingdings</vt:lpstr>
      <vt:lpstr>Office Theme</vt:lpstr>
      <vt:lpstr>Operation Analytics and Investigating Metric Spike</vt:lpstr>
      <vt:lpstr>CONTENTS</vt:lpstr>
      <vt:lpstr>PROJECT DESCRIPTION </vt:lpstr>
      <vt:lpstr>APPROACH</vt:lpstr>
      <vt:lpstr>TECH-STACK USED</vt:lpstr>
      <vt:lpstr>INSIGHTs</vt:lpstr>
      <vt:lpstr>INSIGHTS</vt:lpstr>
      <vt:lpstr>INSIGHTS</vt:lpstr>
      <vt:lpstr>INSIGHTS</vt:lpstr>
      <vt:lpstr>INSIGHTS</vt:lpstr>
      <vt:lpstr>INSIGHTS</vt:lpstr>
      <vt:lpstr>INSIGHTS</vt:lpstr>
      <vt:lpstr>INSIGHTS</vt:lpstr>
      <vt:lpstr>INSIGHTS</vt:lpstr>
      <vt:lpstr>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Analytics and Investigating Metric Spike</dc:title>
  <dc:creator>ABHISHEK KUMAR</dc:creator>
  <cp:lastModifiedBy>ABHISHEK KUMAR</cp:lastModifiedBy>
  <cp:revision>10</cp:revision>
  <dcterms:created xsi:type="dcterms:W3CDTF">2024-02-02T13:39:07Z</dcterms:created>
  <dcterms:modified xsi:type="dcterms:W3CDTF">2024-02-20T10:10:09Z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